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05" r:id="rId2"/>
    <p:sldId id="306" r:id="rId3"/>
    <p:sldId id="310" r:id="rId4"/>
    <p:sldId id="309" r:id="rId5"/>
    <p:sldId id="311" r:id="rId6"/>
    <p:sldId id="313" r:id="rId7"/>
    <p:sldId id="319" r:id="rId8"/>
    <p:sldId id="314" r:id="rId9"/>
    <p:sldId id="317" r:id="rId10"/>
    <p:sldId id="316" r:id="rId11"/>
    <p:sldId id="312" r:id="rId12"/>
    <p:sldId id="31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BEA7"/>
    <a:srgbClr val="06111A"/>
    <a:srgbClr val="0E263B"/>
    <a:srgbClr val="1D1D1D"/>
    <a:srgbClr val="050E16"/>
    <a:srgbClr val="020508"/>
    <a:srgbClr val="010305"/>
    <a:srgbClr val="0B1E2F"/>
    <a:srgbClr val="1E506D"/>
    <a:srgbClr val="2C7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0EF32-A8FB-4EDF-86B3-F277A64DDEA5}" type="datetimeFigureOut">
              <a:rPr lang="en-US" smtClean="0"/>
              <a:t>3/19/2024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6AFDAA-8198-4301-BF79-48B9BBA85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25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765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8CA755A-427D-4F18-9A84-FC470D2C45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4650" y="0"/>
            <a:ext cx="5467350" cy="6858000"/>
          </a:xfrm>
          <a:custGeom>
            <a:avLst/>
            <a:gdLst>
              <a:gd name="connsiteX0" fmla="*/ 0 w 4457700"/>
              <a:gd name="connsiteY0" fmla="*/ 0 h 6858000"/>
              <a:gd name="connsiteX1" fmla="*/ 4457700 w 4457700"/>
              <a:gd name="connsiteY1" fmla="*/ 0 h 6858000"/>
              <a:gd name="connsiteX2" fmla="*/ 4457700 w 4457700"/>
              <a:gd name="connsiteY2" fmla="*/ 6858000 h 6858000"/>
              <a:gd name="connsiteX3" fmla="*/ 0 w 44577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7700" h="6858000">
                <a:moveTo>
                  <a:pt x="0" y="0"/>
                </a:moveTo>
                <a:lnTo>
                  <a:pt x="4457700" y="0"/>
                </a:lnTo>
                <a:lnTo>
                  <a:pt x="44577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314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61FCC8D-3C66-4061-B242-D4CC0CA88A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7886" y="-4983"/>
            <a:ext cx="4006652" cy="6891116"/>
          </a:xfrm>
          <a:custGeom>
            <a:avLst/>
            <a:gdLst>
              <a:gd name="connsiteX0" fmla="*/ 2296872 w 4006652"/>
              <a:gd name="connsiteY0" fmla="*/ 3528939 h 6891116"/>
              <a:gd name="connsiteX1" fmla="*/ 3544677 w 4006652"/>
              <a:gd name="connsiteY1" fmla="*/ 6891116 h 6891116"/>
              <a:gd name="connsiteX2" fmla="*/ 1485167 w 4006652"/>
              <a:gd name="connsiteY2" fmla="*/ 6877049 h 6891116"/>
              <a:gd name="connsiteX3" fmla="*/ 1036317 w 4006652"/>
              <a:gd name="connsiteY3" fmla="*/ 0 h 6891116"/>
              <a:gd name="connsiteX4" fmla="*/ 2380171 w 4006652"/>
              <a:gd name="connsiteY4" fmla="*/ 14067 h 6891116"/>
              <a:gd name="connsiteX5" fmla="*/ 2515023 w 4006652"/>
              <a:gd name="connsiteY5" fmla="*/ 582787 h 6891116"/>
              <a:gd name="connsiteX6" fmla="*/ 2747889 w 4006652"/>
              <a:gd name="connsiteY6" fmla="*/ 0 h 6891116"/>
              <a:gd name="connsiteX7" fmla="*/ 2970335 w 4006652"/>
              <a:gd name="connsiteY7" fmla="*/ 3516 h 6891116"/>
              <a:gd name="connsiteX8" fmla="*/ 2674002 w 4006652"/>
              <a:gd name="connsiteY8" fmla="*/ 1253260 h 6891116"/>
              <a:gd name="connsiteX9" fmla="*/ 4006652 w 4006652"/>
              <a:gd name="connsiteY9" fmla="*/ 6873533 h 6891116"/>
              <a:gd name="connsiteX10" fmla="*/ 3784206 w 4006652"/>
              <a:gd name="connsiteY10" fmla="*/ 6877049 h 6891116"/>
              <a:gd name="connsiteX11" fmla="*/ 2250594 w 4006652"/>
              <a:gd name="connsiteY11" fmla="*/ 3038929 h 6891116"/>
              <a:gd name="connsiteX12" fmla="*/ 1343854 w 4006652"/>
              <a:gd name="connsiteY12" fmla="*/ 6862982 h 6891116"/>
              <a:gd name="connsiteX13" fmla="*/ 0 w 4006652"/>
              <a:gd name="connsiteY13" fmla="*/ 6877049 h 6891116"/>
              <a:gd name="connsiteX14" fmla="*/ 1892103 w 4006652"/>
              <a:gd name="connsiteY14" fmla="*/ 2141747 h 689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06652" h="6891116">
                <a:moveTo>
                  <a:pt x="2296872" y="3528939"/>
                </a:moveTo>
                <a:lnTo>
                  <a:pt x="3544677" y="6891116"/>
                </a:lnTo>
                <a:lnTo>
                  <a:pt x="1485167" y="6877049"/>
                </a:lnTo>
                <a:close/>
                <a:moveTo>
                  <a:pt x="1036317" y="0"/>
                </a:moveTo>
                <a:lnTo>
                  <a:pt x="2380171" y="14067"/>
                </a:lnTo>
                <a:lnTo>
                  <a:pt x="2515023" y="582787"/>
                </a:lnTo>
                <a:lnTo>
                  <a:pt x="2747889" y="0"/>
                </a:lnTo>
                <a:lnTo>
                  <a:pt x="2970335" y="3516"/>
                </a:lnTo>
                <a:lnTo>
                  <a:pt x="2674002" y="1253260"/>
                </a:lnTo>
                <a:lnTo>
                  <a:pt x="4006652" y="6873533"/>
                </a:lnTo>
                <a:lnTo>
                  <a:pt x="3784206" y="6877049"/>
                </a:lnTo>
                <a:lnTo>
                  <a:pt x="2250594" y="3038929"/>
                </a:lnTo>
                <a:lnTo>
                  <a:pt x="1343854" y="6862982"/>
                </a:lnTo>
                <a:lnTo>
                  <a:pt x="0" y="6877049"/>
                </a:lnTo>
                <a:lnTo>
                  <a:pt x="1892103" y="21417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6B0033-0F47-463D-A3EB-14B6B1CA72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9049" y="337245"/>
            <a:ext cx="1371922" cy="3232870"/>
          </a:xfrm>
          <a:custGeom>
            <a:avLst/>
            <a:gdLst>
              <a:gd name="connsiteX0" fmla="*/ 25708 w 1371922"/>
              <a:gd name="connsiteY0" fmla="*/ 0 h 3232870"/>
              <a:gd name="connsiteX1" fmla="*/ 1371922 w 1371922"/>
              <a:gd name="connsiteY1" fmla="*/ 1307691 h 3232870"/>
              <a:gd name="connsiteX2" fmla="*/ 0 w 1371922"/>
              <a:gd name="connsiteY2" fmla="*/ 3232870 h 3232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1922" h="3232870">
                <a:moveTo>
                  <a:pt x="25708" y="0"/>
                </a:moveTo>
                <a:lnTo>
                  <a:pt x="1371922" y="1307691"/>
                </a:lnTo>
                <a:lnTo>
                  <a:pt x="0" y="32328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404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9EAFE91-F68F-447F-BBA0-08F6F0ADCD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153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75C871-F18D-49B6-96E8-E7DF456BD4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58972" y="2778369"/>
            <a:ext cx="1674056" cy="1674056"/>
          </a:xfrm>
          <a:custGeom>
            <a:avLst/>
            <a:gdLst>
              <a:gd name="connsiteX0" fmla="*/ 837028 w 1674056"/>
              <a:gd name="connsiteY0" fmla="*/ 0 h 1674056"/>
              <a:gd name="connsiteX1" fmla="*/ 1674056 w 1674056"/>
              <a:gd name="connsiteY1" fmla="*/ 837028 h 1674056"/>
              <a:gd name="connsiteX2" fmla="*/ 837028 w 1674056"/>
              <a:gd name="connsiteY2" fmla="*/ 1674056 h 1674056"/>
              <a:gd name="connsiteX3" fmla="*/ 0 w 1674056"/>
              <a:gd name="connsiteY3" fmla="*/ 837028 h 1674056"/>
              <a:gd name="connsiteX4" fmla="*/ 837028 w 1674056"/>
              <a:gd name="connsiteY4" fmla="*/ 0 h 167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056" h="1674056">
                <a:moveTo>
                  <a:pt x="837028" y="0"/>
                </a:moveTo>
                <a:cubicBezTo>
                  <a:pt x="1299306" y="0"/>
                  <a:pt x="1674056" y="374750"/>
                  <a:pt x="1674056" y="837028"/>
                </a:cubicBezTo>
                <a:cubicBezTo>
                  <a:pt x="1674056" y="1299306"/>
                  <a:pt x="1299306" y="1674056"/>
                  <a:pt x="837028" y="1674056"/>
                </a:cubicBezTo>
                <a:cubicBezTo>
                  <a:pt x="374750" y="1674056"/>
                  <a:pt x="0" y="1299306"/>
                  <a:pt x="0" y="837028"/>
                </a:cubicBezTo>
                <a:cubicBezTo>
                  <a:pt x="0" y="374750"/>
                  <a:pt x="374750" y="0"/>
                  <a:pt x="83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06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E15ED81-E9E1-49B0-B10E-76C0B21C1D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5865" y="1356689"/>
            <a:ext cx="4972948" cy="4735172"/>
          </a:xfrm>
          <a:custGeom>
            <a:avLst/>
            <a:gdLst>
              <a:gd name="connsiteX0" fmla="*/ 1215370 w 4972948"/>
              <a:gd name="connsiteY0" fmla="*/ 0 h 4735172"/>
              <a:gd name="connsiteX1" fmla="*/ 4972948 w 4972948"/>
              <a:gd name="connsiteY1" fmla="*/ 4735172 h 4735172"/>
              <a:gd name="connsiteX2" fmla="*/ 0 w 4972948"/>
              <a:gd name="connsiteY2" fmla="*/ 3471292 h 4735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2948" h="4735172">
                <a:moveTo>
                  <a:pt x="1215370" y="0"/>
                </a:moveTo>
                <a:lnTo>
                  <a:pt x="4972948" y="4735172"/>
                </a:lnTo>
                <a:lnTo>
                  <a:pt x="0" y="34712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87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65C74D-F696-4A43-A0CB-B31F1533C1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88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48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3D612E1-FAC0-424E-8F62-9072A2A51129}"/>
              </a:ext>
            </a:extLst>
          </p:cNvPr>
          <p:cNvSpPr/>
          <p:nvPr userDrawn="1"/>
        </p:nvSpPr>
        <p:spPr>
          <a:xfrm>
            <a:off x="2446986" y="0"/>
            <a:ext cx="4881093" cy="4400550"/>
          </a:xfrm>
          <a:prstGeom prst="rect">
            <a:avLst/>
          </a:prstGeom>
          <a:gradFill flip="none" rotWithShape="1">
            <a:gsLst>
              <a:gs pos="0">
                <a:srgbClr val="20537F"/>
              </a:gs>
              <a:gs pos="50000">
                <a:srgbClr val="2C7D88"/>
              </a:gs>
              <a:gs pos="100000">
                <a:srgbClr val="3DB692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AD10884-2F4F-4281-9AB0-098B5534EF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19111" y="1198846"/>
            <a:ext cx="3223821" cy="2213529"/>
          </a:xfrm>
          <a:custGeom>
            <a:avLst/>
            <a:gdLst>
              <a:gd name="connsiteX0" fmla="*/ 0 w 3223821"/>
              <a:gd name="connsiteY0" fmla="*/ 0 h 2213529"/>
              <a:gd name="connsiteX1" fmla="*/ 431463 w 3223821"/>
              <a:gd name="connsiteY1" fmla="*/ 0 h 2213529"/>
              <a:gd name="connsiteX2" fmla="*/ 543127 w 3223821"/>
              <a:gd name="connsiteY2" fmla="*/ 30385 h 2213529"/>
              <a:gd name="connsiteX3" fmla="*/ 601618 w 3223821"/>
              <a:gd name="connsiteY3" fmla="*/ 110904 h 2213529"/>
              <a:gd name="connsiteX4" fmla="*/ 905465 w 3223821"/>
              <a:gd name="connsiteY4" fmla="*/ 1265525 h 2213529"/>
              <a:gd name="connsiteX5" fmla="*/ 935850 w 3223821"/>
              <a:gd name="connsiteY5" fmla="*/ 1385545 h 2213529"/>
              <a:gd name="connsiteX6" fmla="*/ 958639 w 3223821"/>
              <a:gd name="connsiteY6" fmla="*/ 1519238 h 2213529"/>
              <a:gd name="connsiteX7" fmla="*/ 992062 w 3223821"/>
              <a:gd name="connsiteY7" fmla="*/ 1384785 h 2213529"/>
              <a:gd name="connsiteX8" fmla="*/ 1027004 w 3223821"/>
              <a:gd name="connsiteY8" fmla="*/ 1265525 h 2213529"/>
              <a:gd name="connsiteX9" fmla="*/ 1385544 w 3223821"/>
              <a:gd name="connsiteY9" fmla="*/ 110904 h 2213529"/>
              <a:gd name="connsiteX10" fmla="*/ 1444035 w 3223821"/>
              <a:gd name="connsiteY10" fmla="*/ 34183 h 2213529"/>
              <a:gd name="connsiteX11" fmla="*/ 1552660 w 3223821"/>
              <a:gd name="connsiteY11" fmla="*/ 0 h 2213529"/>
              <a:gd name="connsiteX12" fmla="*/ 1704584 w 3223821"/>
              <a:gd name="connsiteY12" fmla="*/ 0 h 2213529"/>
              <a:gd name="connsiteX13" fmla="*/ 1814729 w 3223821"/>
              <a:gd name="connsiteY13" fmla="*/ 29625 h 2213529"/>
              <a:gd name="connsiteX14" fmla="*/ 1874739 w 3223821"/>
              <a:gd name="connsiteY14" fmla="*/ 110904 h 2213529"/>
              <a:gd name="connsiteX15" fmla="*/ 2230240 w 3223821"/>
              <a:gd name="connsiteY15" fmla="*/ 1265525 h 2213529"/>
              <a:gd name="connsiteX16" fmla="*/ 2265183 w 3223821"/>
              <a:gd name="connsiteY16" fmla="*/ 1378708 h 2213529"/>
              <a:gd name="connsiteX17" fmla="*/ 2297087 w 3223821"/>
              <a:gd name="connsiteY17" fmla="*/ 1507084 h 2213529"/>
              <a:gd name="connsiteX18" fmla="*/ 2322154 w 3223821"/>
              <a:gd name="connsiteY18" fmla="*/ 1379468 h 2213529"/>
              <a:gd name="connsiteX19" fmla="*/ 2348741 w 3223821"/>
              <a:gd name="connsiteY19" fmla="*/ 1265525 h 2213529"/>
              <a:gd name="connsiteX20" fmla="*/ 2652588 w 3223821"/>
              <a:gd name="connsiteY20" fmla="*/ 110904 h 2213529"/>
              <a:gd name="connsiteX21" fmla="*/ 2710319 w 3223821"/>
              <a:gd name="connsiteY21" fmla="*/ 33423 h 2213529"/>
              <a:gd name="connsiteX22" fmla="*/ 2819704 w 3223821"/>
              <a:gd name="connsiteY22" fmla="*/ 0 h 2213529"/>
              <a:gd name="connsiteX23" fmla="*/ 3223821 w 3223821"/>
              <a:gd name="connsiteY23" fmla="*/ 0 h 2213529"/>
              <a:gd name="connsiteX24" fmla="*/ 2540165 w 3223821"/>
              <a:gd name="connsiteY24" fmla="*/ 2213529 h 2213529"/>
              <a:gd name="connsiteX25" fmla="*/ 2075278 w 3223821"/>
              <a:gd name="connsiteY25" fmla="*/ 2213529 h 2213529"/>
              <a:gd name="connsiteX26" fmla="*/ 1659007 w 3223821"/>
              <a:gd name="connsiteY26" fmla="*/ 841658 h 2213529"/>
              <a:gd name="connsiteX27" fmla="*/ 1636978 w 3223821"/>
              <a:gd name="connsiteY27" fmla="*/ 771773 h 2213529"/>
              <a:gd name="connsiteX28" fmla="*/ 1614949 w 3223821"/>
              <a:gd name="connsiteY28" fmla="*/ 691253 h 2213529"/>
              <a:gd name="connsiteX29" fmla="*/ 1592920 w 3223821"/>
              <a:gd name="connsiteY29" fmla="*/ 771773 h 2213529"/>
              <a:gd name="connsiteX30" fmla="*/ 1570891 w 3223821"/>
              <a:gd name="connsiteY30" fmla="*/ 841658 h 2213529"/>
              <a:gd name="connsiteX31" fmla="*/ 1148543 w 3223821"/>
              <a:gd name="connsiteY31" fmla="*/ 2213529 h 2213529"/>
              <a:gd name="connsiteX32" fmla="*/ 683656 w 3223821"/>
              <a:gd name="connsiteY32" fmla="*/ 2213529 h 221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223821" h="2213529">
                <a:moveTo>
                  <a:pt x="0" y="0"/>
                </a:moveTo>
                <a:lnTo>
                  <a:pt x="431463" y="0"/>
                </a:lnTo>
                <a:cubicBezTo>
                  <a:pt x="476027" y="0"/>
                  <a:pt x="513249" y="10128"/>
                  <a:pt x="543127" y="30385"/>
                </a:cubicBezTo>
                <a:cubicBezTo>
                  <a:pt x="573005" y="50641"/>
                  <a:pt x="592502" y="77481"/>
                  <a:pt x="601618" y="110904"/>
                </a:cubicBezTo>
                <a:lnTo>
                  <a:pt x="905465" y="1265525"/>
                </a:lnTo>
                <a:cubicBezTo>
                  <a:pt x="915593" y="1302999"/>
                  <a:pt x="925722" y="1343006"/>
                  <a:pt x="935850" y="1385545"/>
                </a:cubicBezTo>
                <a:cubicBezTo>
                  <a:pt x="945978" y="1428083"/>
                  <a:pt x="953574" y="1472648"/>
                  <a:pt x="958639" y="1519238"/>
                </a:cubicBezTo>
                <a:cubicBezTo>
                  <a:pt x="968767" y="1471635"/>
                  <a:pt x="979908" y="1426817"/>
                  <a:pt x="992062" y="1384785"/>
                </a:cubicBezTo>
                <a:cubicBezTo>
                  <a:pt x="1004216" y="1342753"/>
                  <a:pt x="1015863" y="1302999"/>
                  <a:pt x="1027004" y="1265525"/>
                </a:cubicBezTo>
                <a:lnTo>
                  <a:pt x="1385544" y="110904"/>
                </a:lnTo>
                <a:cubicBezTo>
                  <a:pt x="1394660" y="82545"/>
                  <a:pt x="1414156" y="56972"/>
                  <a:pt x="1444035" y="34183"/>
                </a:cubicBezTo>
                <a:cubicBezTo>
                  <a:pt x="1473913" y="11394"/>
                  <a:pt x="1510122" y="0"/>
                  <a:pt x="1552660" y="0"/>
                </a:cubicBezTo>
                <a:lnTo>
                  <a:pt x="1704584" y="0"/>
                </a:lnTo>
                <a:cubicBezTo>
                  <a:pt x="1749148" y="0"/>
                  <a:pt x="1785863" y="9875"/>
                  <a:pt x="1814729" y="29625"/>
                </a:cubicBezTo>
                <a:cubicBezTo>
                  <a:pt x="1843594" y="49375"/>
                  <a:pt x="1863598" y="76468"/>
                  <a:pt x="1874739" y="110904"/>
                </a:cubicBezTo>
                <a:lnTo>
                  <a:pt x="2230240" y="1265525"/>
                </a:lnTo>
                <a:cubicBezTo>
                  <a:pt x="2241381" y="1300974"/>
                  <a:pt x="2253029" y="1338702"/>
                  <a:pt x="2265183" y="1378708"/>
                </a:cubicBezTo>
                <a:cubicBezTo>
                  <a:pt x="2277337" y="1418715"/>
                  <a:pt x="2287971" y="1461507"/>
                  <a:pt x="2297087" y="1507084"/>
                </a:cubicBezTo>
                <a:cubicBezTo>
                  <a:pt x="2305189" y="1462519"/>
                  <a:pt x="2313545" y="1419981"/>
                  <a:pt x="2322154" y="1379468"/>
                </a:cubicBezTo>
                <a:cubicBezTo>
                  <a:pt x="2330763" y="1338955"/>
                  <a:pt x="2339625" y="1300974"/>
                  <a:pt x="2348741" y="1265525"/>
                </a:cubicBezTo>
                <a:lnTo>
                  <a:pt x="2652588" y="110904"/>
                </a:lnTo>
                <a:cubicBezTo>
                  <a:pt x="2660691" y="81532"/>
                  <a:pt x="2679935" y="55706"/>
                  <a:pt x="2710319" y="33423"/>
                </a:cubicBezTo>
                <a:cubicBezTo>
                  <a:pt x="2740704" y="11141"/>
                  <a:pt x="2777166" y="0"/>
                  <a:pt x="2819704" y="0"/>
                </a:cubicBezTo>
                <a:lnTo>
                  <a:pt x="3223821" y="0"/>
                </a:lnTo>
                <a:lnTo>
                  <a:pt x="2540165" y="2213529"/>
                </a:lnTo>
                <a:lnTo>
                  <a:pt x="2075278" y="2213529"/>
                </a:lnTo>
                <a:lnTo>
                  <a:pt x="1659007" y="841658"/>
                </a:lnTo>
                <a:cubicBezTo>
                  <a:pt x="1651917" y="820388"/>
                  <a:pt x="1644574" y="797093"/>
                  <a:pt x="1636978" y="771773"/>
                </a:cubicBezTo>
                <a:cubicBezTo>
                  <a:pt x="1629382" y="746452"/>
                  <a:pt x="1622039" y="719612"/>
                  <a:pt x="1614949" y="691253"/>
                </a:cubicBezTo>
                <a:cubicBezTo>
                  <a:pt x="1607859" y="719612"/>
                  <a:pt x="1600516" y="746452"/>
                  <a:pt x="1592920" y="771773"/>
                </a:cubicBezTo>
                <a:cubicBezTo>
                  <a:pt x="1585324" y="797093"/>
                  <a:pt x="1577981" y="820388"/>
                  <a:pt x="1570891" y="841658"/>
                </a:cubicBezTo>
                <a:lnTo>
                  <a:pt x="1148543" y="2213529"/>
                </a:lnTo>
                <a:lnTo>
                  <a:pt x="683656" y="22135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9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4887FF-4DA0-413E-8373-F398DE0DD385}"/>
              </a:ext>
            </a:extLst>
          </p:cNvPr>
          <p:cNvSpPr/>
          <p:nvPr userDrawn="1"/>
        </p:nvSpPr>
        <p:spPr>
          <a:xfrm>
            <a:off x="0" y="0"/>
            <a:ext cx="6096000" cy="4400550"/>
          </a:xfrm>
          <a:prstGeom prst="rect">
            <a:avLst/>
          </a:prstGeom>
          <a:gradFill flip="none" rotWithShape="1">
            <a:gsLst>
              <a:gs pos="0">
                <a:srgbClr val="20537F"/>
              </a:gs>
              <a:gs pos="50000">
                <a:srgbClr val="2C7D88"/>
              </a:gs>
              <a:gs pos="100000">
                <a:srgbClr val="3DB692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4D72F27E-9450-457A-8799-D5FEDA13A8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1288" y="1127516"/>
            <a:ext cx="1671189" cy="2434834"/>
          </a:xfrm>
          <a:custGeom>
            <a:avLst/>
            <a:gdLst/>
            <a:ahLst/>
            <a:cxnLst/>
            <a:rect l="l" t="t" r="r" b="b"/>
            <a:pathLst>
              <a:path w="1075668" h="1567191">
                <a:moveTo>
                  <a:pt x="585197" y="0"/>
                </a:moveTo>
                <a:cubicBezTo>
                  <a:pt x="632210" y="0"/>
                  <a:pt x="677994" y="3684"/>
                  <a:pt x="722550" y="11052"/>
                </a:cubicBezTo>
                <a:cubicBezTo>
                  <a:pt x="767107" y="18419"/>
                  <a:pt x="809383" y="29295"/>
                  <a:pt x="849378" y="43679"/>
                </a:cubicBezTo>
                <a:cubicBezTo>
                  <a:pt x="889374" y="58064"/>
                  <a:pt x="926738" y="75255"/>
                  <a:pt x="961471" y="95253"/>
                </a:cubicBezTo>
                <a:cubicBezTo>
                  <a:pt x="996204" y="115250"/>
                  <a:pt x="1027253" y="137879"/>
                  <a:pt x="1054618" y="163140"/>
                </a:cubicBezTo>
                <a:lnTo>
                  <a:pt x="966207" y="328384"/>
                </a:lnTo>
                <a:cubicBezTo>
                  <a:pt x="955682" y="345224"/>
                  <a:pt x="944631" y="357854"/>
                  <a:pt x="933053" y="366275"/>
                </a:cubicBezTo>
                <a:cubicBezTo>
                  <a:pt x="921475" y="374695"/>
                  <a:pt x="906565" y="378905"/>
                  <a:pt x="888321" y="378905"/>
                </a:cubicBezTo>
                <a:cubicBezTo>
                  <a:pt x="872183" y="378905"/>
                  <a:pt x="854816" y="373818"/>
                  <a:pt x="836222" y="363643"/>
                </a:cubicBezTo>
                <a:cubicBezTo>
                  <a:pt x="817627" y="353469"/>
                  <a:pt x="796577" y="342067"/>
                  <a:pt x="773071" y="329437"/>
                </a:cubicBezTo>
                <a:cubicBezTo>
                  <a:pt x="749565" y="316807"/>
                  <a:pt x="722726" y="305404"/>
                  <a:pt x="692554" y="295230"/>
                </a:cubicBezTo>
                <a:cubicBezTo>
                  <a:pt x="662382" y="285056"/>
                  <a:pt x="628000" y="279968"/>
                  <a:pt x="589407" y="279968"/>
                </a:cubicBezTo>
                <a:cubicBezTo>
                  <a:pt x="522748" y="279968"/>
                  <a:pt x="473105" y="294178"/>
                  <a:pt x="440477" y="322595"/>
                </a:cubicBezTo>
                <a:cubicBezTo>
                  <a:pt x="407849" y="351013"/>
                  <a:pt x="391535" y="389430"/>
                  <a:pt x="391535" y="437845"/>
                </a:cubicBezTo>
                <a:cubicBezTo>
                  <a:pt x="391535" y="468719"/>
                  <a:pt x="401359" y="494330"/>
                  <a:pt x="421005" y="514679"/>
                </a:cubicBezTo>
                <a:cubicBezTo>
                  <a:pt x="440652" y="535027"/>
                  <a:pt x="466439" y="552569"/>
                  <a:pt x="498365" y="567304"/>
                </a:cubicBezTo>
                <a:cubicBezTo>
                  <a:pt x="530291" y="582040"/>
                  <a:pt x="566778" y="595547"/>
                  <a:pt x="607826" y="607826"/>
                </a:cubicBezTo>
                <a:cubicBezTo>
                  <a:pt x="648874" y="620105"/>
                  <a:pt x="690799" y="633788"/>
                  <a:pt x="733602" y="648874"/>
                </a:cubicBezTo>
                <a:cubicBezTo>
                  <a:pt x="776404" y="663960"/>
                  <a:pt x="818329" y="681677"/>
                  <a:pt x="859377" y="702026"/>
                </a:cubicBezTo>
                <a:cubicBezTo>
                  <a:pt x="900425" y="722375"/>
                  <a:pt x="936912" y="748337"/>
                  <a:pt x="968838" y="779912"/>
                </a:cubicBezTo>
                <a:cubicBezTo>
                  <a:pt x="1000764" y="811487"/>
                  <a:pt x="1026551" y="849904"/>
                  <a:pt x="1046198" y="895162"/>
                </a:cubicBezTo>
                <a:cubicBezTo>
                  <a:pt x="1065845" y="940420"/>
                  <a:pt x="1075668" y="994975"/>
                  <a:pt x="1075668" y="1058828"/>
                </a:cubicBezTo>
                <a:cubicBezTo>
                  <a:pt x="1075668" y="1129697"/>
                  <a:pt x="1063389" y="1196005"/>
                  <a:pt x="1038830" y="1257753"/>
                </a:cubicBezTo>
                <a:cubicBezTo>
                  <a:pt x="1014272" y="1319500"/>
                  <a:pt x="978662" y="1373354"/>
                  <a:pt x="932000" y="1419313"/>
                </a:cubicBezTo>
                <a:cubicBezTo>
                  <a:pt x="885339" y="1465273"/>
                  <a:pt x="827802" y="1501409"/>
                  <a:pt x="759388" y="1527722"/>
                </a:cubicBezTo>
                <a:cubicBezTo>
                  <a:pt x="690975" y="1554035"/>
                  <a:pt x="613264" y="1567191"/>
                  <a:pt x="526257" y="1567191"/>
                </a:cubicBezTo>
                <a:cubicBezTo>
                  <a:pt x="478543" y="1567191"/>
                  <a:pt x="429952" y="1562280"/>
                  <a:pt x="380484" y="1552456"/>
                </a:cubicBezTo>
                <a:cubicBezTo>
                  <a:pt x="331016" y="1542633"/>
                  <a:pt x="283126" y="1528775"/>
                  <a:pt x="236816" y="1510882"/>
                </a:cubicBezTo>
                <a:cubicBezTo>
                  <a:pt x="190505" y="1492989"/>
                  <a:pt x="147001" y="1471764"/>
                  <a:pt x="106304" y="1447205"/>
                </a:cubicBezTo>
                <a:cubicBezTo>
                  <a:pt x="65607" y="1422646"/>
                  <a:pt x="30172" y="1395281"/>
                  <a:pt x="0" y="1365109"/>
                </a:cubicBezTo>
                <a:lnTo>
                  <a:pt x="105252" y="1198812"/>
                </a:lnTo>
                <a:cubicBezTo>
                  <a:pt x="113672" y="1186884"/>
                  <a:pt x="124723" y="1176885"/>
                  <a:pt x="138406" y="1168815"/>
                </a:cubicBezTo>
                <a:cubicBezTo>
                  <a:pt x="152088" y="1160746"/>
                  <a:pt x="166999" y="1156712"/>
                  <a:pt x="183138" y="1156712"/>
                </a:cubicBezTo>
                <a:cubicBezTo>
                  <a:pt x="204188" y="1156712"/>
                  <a:pt x="225414" y="1163377"/>
                  <a:pt x="246815" y="1176709"/>
                </a:cubicBezTo>
                <a:cubicBezTo>
                  <a:pt x="268216" y="1190041"/>
                  <a:pt x="292423" y="1204776"/>
                  <a:pt x="319438" y="1220915"/>
                </a:cubicBezTo>
                <a:cubicBezTo>
                  <a:pt x="346452" y="1237053"/>
                  <a:pt x="377502" y="1251788"/>
                  <a:pt x="412585" y="1265120"/>
                </a:cubicBezTo>
                <a:cubicBezTo>
                  <a:pt x="447669" y="1278452"/>
                  <a:pt x="489068" y="1285118"/>
                  <a:pt x="536782" y="1285118"/>
                </a:cubicBezTo>
                <a:cubicBezTo>
                  <a:pt x="601336" y="1285118"/>
                  <a:pt x="651506" y="1270909"/>
                  <a:pt x="687291" y="1242491"/>
                </a:cubicBezTo>
                <a:cubicBezTo>
                  <a:pt x="723077" y="1214073"/>
                  <a:pt x="740969" y="1168991"/>
                  <a:pt x="740969" y="1107243"/>
                </a:cubicBezTo>
                <a:cubicBezTo>
                  <a:pt x="740969" y="1071458"/>
                  <a:pt x="731146" y="1042338"/>
                  <a:pt x="711499" y="1019885"/>
                </a:cubicBezTo>
                <a:cubicBezTo>
                  <a:pt x="691852" y="997431"/>
                  <a:pt x="666065" y="978837"/>
                  <a:pt x="634139" y="964102"/>
                </a:cubicBezTo>
                <a:cubicBezTo>
                  <a:pt x="602213" y="949366"/>
                  <a:pt x="565901" y="936386"/>
                  <a:pt x="525204" y="925159"/>
                </a:cubicBezTo>
                <a:cubicBezTo>
                  <a:pt x="484507" y="913932"/>
                  <a:pt x="442757" y="901477"/>
                  <a:pt x="399955" y="887794"/>
                </a:cubicBezTo>
                <a:cubicBezTo>
                  <a:pt x="357153" y="874112"/>
                  <a:pt x="315403" y="857272"/>
                  <a:pt x="274706" y="837274"/>
                </a:cubicBezTo>
                <a:cubicBezTo>
                  <a:pt x="234009" y="817276"/>
                  <a:pt x="197697" y="790963"/>
                  <a:pt x="165771" y="758335"/>
                </a:cubicBezTo>
                <a:cubicBezTo>
                  <a:pt x="133845" y="725708"/>
                  <a:pt x="108058" y="685010"/>
                  <a:pt x="88411" y="636244"/>
                </a:cubicBezTo>
                <a:cubicBezTo>
                  <a:pt x="68765" y="587478"/>
                  <a:pt x="58941" y="527309"/>
                  <a:pt x="58941" y="455738"/>
                </a:cubicBezTo>
                <a:cubicBezTo>
                  <a:pt x="58941" y="398201"/>
                  <a:pt x="70519" y="342067"/>
                  <a:pt x="93674" y="287336"/>
                </a:cubicBezTo>
                <a:cubicBezTo>
                  <a:pt x="116829" y="232606"/>
                  <a:pt x="150861" y="183839"/>
                  <a:pt x="195768" y="141037"/>
                </a:cubicBezTo>
                <a:cubicBezTo>
                  <a:pt x="240675" y="98235"/>
                  <a:pt x="295756" y="64028"/>
                  <a:pt x="361012" y="38417"/>
                </a:cubicBezTo>
                <a:cubicBezTo>
                  <a:pt x="426268" y="12806"/>
                  <a:pt x="500996" y="0"/>
                  <a:pt x="58519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28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1DC0CC6-D7FB-435E-83B1-31076EAF5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066799"/>
            <a:ext cx="12192001" cy="3448051"/>
          </a:xfrm>
          <a:custGeom>
            <a:avLst/>
            <a:gdLst>
              <a:gd name="connsiteX0" fmla="*/ 0 w 12192001"/>
              <a:gd name="connsiteY0" fmla="*/ 0 h 3448051"/>
              <a:gd name="connsiteX1" fmla="*/ 12192001 w 12192001"/>
              <a:gd name="connsiteY1" fmla="*/ 0 h 3448051"/>
              <a:gd name="connsiteX2" fmla="*/ 12192001 w 12192001"/>
              <a:gd name="connsiteY2" fmla="*/ 3448051 h 3448051"/>
              <a:gd name="connsiteX3" fmla="*/ 0 w 12192001"/>
              <a:gd name="connsiteY3" fmla="*/ 3448051 h 3448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3448051">
                <a:moveTo>
                  <a:pt x="0" y="0"/>
                </a:moveTo>
                <a:lnTo>
                  <a:pt x="12192001" y="0"/>
                </a:lnTo>
                <a:lnTo>
                  <a:pt x="12192001" y="3448051"/>
                </a:lnTo>
                <a:lnTo>
                  <a:pt x="0" y="34480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07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EFC47DB-40E8-44E6-BE18-DF6C657F43BF}"/>
              </a:ext>
            </a:extLst>
          </p:cNvPr>
          <p:cNvSpPr/>
          <p:nvPr userDrawn="1"/>
        </p:nvSpPr>
        <p:spPr>
          <a:xfrm>
            <a:off x="0" y="0"/>
            <a:ext cx="6095999" cy="6858000"/>
          </a:xfrm>
          <a:prstGeom prst="rect">
            <a:avLst/>
          </a:prstGeom>
          <a:gradFill flip="none" rotWithShape="1">
            <a:gsLst>
              <a:gs pos="0">
                <a:srgbClr val="20537F"/>
              </a:gs>
              <a:gs pos="50000">
                <a:srgbClr val="2C7D88"/>
              </a:gs>
              <a:gs pos="100000">
                <a:srgbClr val="3DB692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34556F-1FC6-4F84-966C-46F5E54527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46" y="725714"/>
            <a:ext cx="4700877" cy="6132286"/>
          </a:xfrm>
          <a:prstGeom prst="rect">
            <a:avLst/>
          </a:prstGeom>
        </p:spPr>
      </p:pic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FA129447-5461-453D-A4B6-C3F1966C90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41600" y="1363663"/>
            <a:ext cx="2017713" cy="368776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183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2709004-E793-40B4-AE7F-CF9CDF138B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5397" y="950025"/>
            <a:ext cx="3863475" cy="4904509"/>
          </a:xfrm>
          <a:custGeom>
            <a:avLst/>
            <a:gdLst>
              <a:gd name="connsiteX0" fmla="*/ 0 w 3863475"/>
              <a:gd name="connsiteY0" fmla="*/ 0 h 4904509"/>
              <a:gd name="connsiteX1" fmla="*/ 3863475 w 3863475"/>
              <a:gd name="connsiteY1" fmla="*/ 0 h 4904509"/>
              <a:gd name="connsiteX2" fmla="*/ 3863475 w 3863475"/>
              <a:gd name="connsiteY2" fmla="*/ 4904509 h 4904509"/>
              <a:gd name="connsiteX3" fmla="*/ 0 w 3863475"/>
              <a:gd name="connsiteY3" fmla="*/ 4904509 h 490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3475" h="4904509">
                <a:moveTo>
                  <a:pt x="0" y="0"/>
                </a:moveTo>
                <a:lnTo>
                  <a:pt x="3863475" y="0"/>
                </a:lnTo>
                <a:lnTo>
                  <a:pt x="3863475" y="4904509"/>
                </a:lnTo>
                <a:lnTo>
                  <a:pt x="0" y="490450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4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95A3D75-C941-42EA-9D50-E12DEA6191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73829" y="0"/>
            <a:ext cx="3090863" cy="6858000"/>
          </a:xfrm>
          <a:custGeom>
            <a:avLst/>
            <a:gdLst>
              <a:gd name="connsiteX0" fmla="*/ 0 w 3090863"/>
              <a:gd name="connsiteY0" fmla="*/ 0 h 6858000"/>
              <a:gd name="connsiteX1" fmla="*/ 3090863 w 3090863"/>
              <a:gd name="connsiteY1" fmla="*/ 0 h 6858000"/>
              <a:gd name="connsiteX2" fmla="*/ 3090863 w 3090863"/>
              <a:gd name="connsiteY2" fmla="*/ 6858000 h 6858000"/>
              <a:gd name="connsiteX3" fmla="*/ 0 w 309086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0863" h="6858000">
                <a:moveTo>
                  <a:pt x="0" y="0"/>
                </a:moveTo>
                <a:lnTo>
                  <a:pt x="3090863" y="0"/>
                </a:lnTo>
                <a:lnTo>
                  <a:pt x="309086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880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6E8922D-A4A7-4E50-BD37-AA15F92253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1148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42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60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83" r:id="rId2"/>
    <p:sldLayoutId id="2147483681" r:id="rId3"/>
    <p:sldLayoutId id="2147483680" r:id="rId4"/>
    <p:sldLayoutId id="2147483679" r:id="rId5"/>
    <p:sldLayoutId id="2147483676" r:id="rId6"/>
    <p:sldLayoutId id="2147483672" r:id="rId7"/>
    <p:sldLayoutId id="2147483662" r:id="rId8"/>
    <p:sldLayoutId id="2147483670" r:id="rId9"/>
    <p:sldLayoutId id="2147483660" r:id="rId10"/>
    <p:sldLayoutId id="2147483659" r:id="rId11"/>
    <p:sldLayoutId id="2147483658" r:id="rId12"/>
    <p:sldLayoutId id="2147483657" r:id="rId13"/>
    <p:sldLayoutId id="214748364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E79655-719F-4242-909A-6869ADD16A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5000">
                <a:srgbClr val="20537F">
                  <a:alpha val="80000"/>
                </a:srgbClr>
              </a:gs>
              <a:gs pos="97000">
                <a:srgbClr val="3DB692"/>
              </a:gs>
              <a:gs pos="3000">
                <a:schemeClr val="tx1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F35EBC-83E4-4D1F-9B5C-03E7C0C58171}"/>
              </a:ext>
            </a:extLst>
          </p:cNvPr>
          <p:cNvSpPr txBox="1"/>
          <p:nvPr/>
        </p:nvSpPr>
        <p:spPr bwMode="auto">
          <a:xfrm>
            <a:off x="2572624" y="886483"/>
            <a:ext cx="704675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Дипломный проект курса</a:t>
            </a:r>
            <a:b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</a:br>
            <a: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«</a:t>
            </a:r>
            <a:r>
              <a:rPr lang="en-US" sz="4400" dirty="0">
                <a:solidFill>
                  <a:schemeClr val="bg1"/>
                </a:solidFill>
                <a:latin typeface="Lato Black" panose="020F0502020204030203"/>
                <a:ea typeface="Lato Black" panose="020F0502020204030203" pitchFamily="34" charset="0"/>
                <a:cs typeface="Times New Roman" panose="02020603050405020304" pitchFamily="18" charset="0"/>
              </a:rPr>
              <a:t>Business Intelligence (BI)</a:t>
            </a:r>
            <a:br>
              <a:rPr lang="en-US" sz="4400" dirty="0">
                <a:solidFill>
                  <a:schemeClr val="bg1"/>
                </a:solidFill>
                <a:latin typeface="Lato Black" panose="020F0502020204030203"/>
                <a:ea typeface="Lato Black" panose="020F0502020204030203" pitchFamily="34" charset="0"/>
                <a:cs typeface="Times New Roman" panose="02020603050405020304" pitchFamily="18" charset="0"/>
              </a:rPr>
            </a:br>
            <a: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разработчик»</a:t>
            </a:r>
            <a:endParaRPr lang="en-US" sz="4400" dirty="0">
              <a:solidFill>
                <a:schemeClr val="bg1"/>
              </a:solidFill>
              <a:latin typeface="Lato Black" panose="020F0502020204030203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BD14EE-2F0D-41E5-BF91-F40C94AAA34A}"/>
              </a:ext>
            </a:extLst>
          </p:cNvPr>
          <p:cNvSpPr txBox="1"/>
          <p:nvPr/>
        </p:nvSpPr>
        <p:spPr>
          <a:xfrm>
            <a:off x="4399193" y="3795541"/>
            <a:ext cx="33936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b="1" dirty="0">
                <a:solidFill>
                  <a:schemeClr val="bg1"/>
                </a:solidFill>
                <a:latin typeface="Lato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Автор:</a:t>
            </a:r>
            <a:r>
              <a:rPr lang="ru-RU" sz="1400" b="1" dirty="0">
                <a:solidFill>
                  <a:schemeClr val="bg1"/>
                </a:solidFill>
                <a:latin typeface="Lato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endParaRPr lang="en-US" sz="1400" b="1" dirty="0">
              <a:solidFill>
                <a:schemeClr val="bg1"/>
              </a:solidFill>
              <a:latin typeface="Lato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FCDD2D-A1C4-4A47-BCB1-AA64D532093B}"/>
              </a:ext>
            </a:extLst>
          </p:cNvPr>
          <p:cNvSpPr txBox="1"/>
          <p:nvPr/>
        </p:nvSpPr>
        <p:spPr>
          <a:xfrm>
            <a:off x="3233738" y="4165328"/>
            <a:ext cx="5724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pc="6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Гей Валентина Станиславовна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71892A4B-03E3-4F28-A120-3BD447640023}"/>
              </a:ext>
            </a:extLst>
          </p:cNvPr>
          <p:cNvCxnSpPr/>
          <p:nvPr/>
        </p:nvCxnSpPr>
        <p:spPr>
          <a:xfrm flipV="1">
            <a:off x="142875" y="0"/>
            <a:ext cx="2790825" cy="6858000"/>
          </a:xfrm>
          <a:prstGeom prst="line">
            <a:avLst/>
          </a:prstGeom>
          <a:ln w="28575">
            <a:solidFill>
              <a:srgbClr val="0611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2BC7DD7-14A4-47D8-94F3-EF242DC461B1}"/>
              </a:ext>
            </a:extLst>
          </p:cNvPr>
          <p:cNvCxnSpPr>
            <a:cxnSpLocks/>
          </p:cNvCxnSpPr>
          <p:nvPr/>
        </p:nvCxnSpPr>
        <p:spPr>
          <a:xfrm flipH="1" flipV="1">
            <a:off x="781050" y="1"/>
            <a:ext cx="5200650" cy="6791324"/>
          </a:xfrm>
          <a:prstGeom prst="line">
            <a:avLst/>
          </a:prstGeom>
          <a:ln w="28575">
            <a:solidFill>
              <a:srgbClr val="0611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084F9327-C78E-4A95-92D2-05B8516150EC}"/>
              </a:ext>
            </a:extLst>
          </p:cNvPr>
          <p:cNvCxnSpPr>
            <a:cxnSpLocks/>
          </p:cNvCxnSpPr>
          <p:nvPr/>
        </p:nvCxnSpPr>
        <p:spPr>
          <a:xfrm flipH="1" flipV="1">
            <a:off x="0" y="4347992"/>
            <a:ext cx="10239375" cy="2443333"/>
          </a:xfrm>
          <a:prstGeom prst="line">
            <a:avLst/>
          </a:prstGeom>
          <a:ln w="28575">
            <a:solidFill>
              <a:srgbClr val="0611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766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0" y="0"/>
            <a:ext cx="4071881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/>
          <p:nvPr/>
        </p:nvCxnSpPr>
        <p:spPr>
          <a:xfrm flipH="1">
            <a:off x="8120120" y="466725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89B308D7-68F6-4ED0-90AA-30F8E1431059}"/>
              </a:ext>
            </a:extLst>
          </p:cNvPr>
          <p:cNvCxnSpPr>
            <a:cxnSpLocks/>
          </p:cNvCxnSpPr>
          <p:nvPr/>
        </p:nvCxnSpPr>
        <p:spPr>
          <a:xfrm flipH="1" flipV="1">
            <a:off x="8120120" y="695509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0025120" y="0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6ABEC4A-BCDD-42C1-A63C-0794512C7A16}"/>
              </a:ext>
            </a:extLst>
          </p:cNvPr>
          <p:cNvSpPr txBox="1"/>
          <p:nvPr/>
        </p:nvSpPr>
        <p:spPr>
          <a:xfrm>
            <a:off x="9080775" y="4143374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Посказки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A680D7-5349-4D53-9AEB-B88487E189F8}"/>
              </a:ext>
            </a:extLst>
          </p:cNvPr>
          <p:cNvSpPr txBox="1"/>
          <p:nvPr/>
        </p:nvSpPr>
        <p:spPr>
          <a:xfrm>
            <a:off x="9080775" y="4560375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Закладки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90821A-74C3-4AA1-8ECE-7155D6AB8653}"/>
              </a:ext>
            </a:extLst>
          </p:cNvPr>
          <p:cNvSpPr txBox="1"/>
          <p:nvPr/>
        </p:nvSpPr>
        <p:spPr>
          <a:xfrm>
            <a:off x="9080775" y="4977376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Картинки </a:t>
            </a: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0AB33412-A1DE-46F9-A37D-BB20C4C49849}"/>
              </a:ext>
            </a:extLst>
          </p:cNvPr>
          <p:cNvCxnSpPr>
            <a:cxnSpLocks/>
          </p:cNvCxnSpPr>
          <p:nvPr/>
        </p:nvCxnSpPr>
        <p:spPr>
          <a:xfrm flipH="1">
            <a:off x="9582" y="0"/>
            <a:ext cx="6822539" cy="2570248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7F5A412B-3767-4D95-ABF0-4E8A3BD017A7}"/>
              </a:ext>
            </a:extLst>
          </p:cNvPr>
          <p:cNvCxnSpPr>
            <a:cxnSpLocks/>
          </p:cNvCxnSpPr>
          <p:nvPr/>
        </p:nvCxnSpPr>
        <p:spPr>
          <a:xfrm flipH="1" flipV="1">
            <a:off x="1528706" y="-1501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5D84D250-A345-4165-903E-15B59AED4A43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2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4846EA-95BB-4885-90BB-F79E865F55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8" t="15417" r="22110" b="11389"/>
          <a:stretch/>
        </p:blipFill>
        <p:spPr>
          <a:xfrm>
            <a:off x="4848225" y="333375"/>
            <a:ext cx="7058025" cy="3996171"/>
          </a:xfrm>
          <a:prstGeom prst="rect">
            <a:avLst/>
          </a:prstGeom>
          <a:ln w="12700">
            <a:solidFill>
              <a:srgbClr val="62BEA7"/>
            </a:solidFill>
          </a:ln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65928D1-2A7D-4312-A3DA-F4B5135AA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1" t="14804" r="21875" b="10141"/>
          <a:stretch/>
        </p:blipFill>
        <p:spPr>
          <a:xfrm>
            <a:off x="166536" y="2042298"/>
            <a:ext cx="8291664" cy="46747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80F065-0DD3-461E-A757-985B1A1812C2}"/>
              </a:ext>
            </a:extLst>
          </p:cNvPr>
          <p:cNvSpPr txBox="1"/>
          <p:nvPr/>
        </p:nvSpPr>
        <p:spPr>
          <a:xfrm>
            <a:off x="9077904" y="5448952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en-US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…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3610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34">
            <a:extLst>
              <a:ext uri="{FF2B5EF4-FFF2-40B4-BE49-F238E27FC236}">
                <a16:creationId xmlns:a16="http://schemas.microsoft.com/office/drawing/2014/main" id="{DE510C46-FFA9-4928-B0A3-AA3C29556A4E}"/>
              </a:ext>
            </a:extLst>
          </p:cNvPr>
          <p:cNvSpPr/>
          <p:nvPr/>
        </p:nvSpPr>
        <p:spPr>
          <a:xfrm>
            <a:off x="0" y="0"/>
            <a:ext cx="4076700" cy="6858000"/>
          </a:xfrm>
          <a:prstGeom prst="rect">
            <a:avLst/>
          </a:prstGeom>
          <a:gradFill flip="none" rotWithShape="1">
            <a:gsLst>
              <a:gs pos="66000">
                <a:srgbClr val="20537F">
                  <a:alpha val="80000"/>
                </a:srgbClr>
              </a:gs>
              <a:gs pos="33000">
                <a:schemeClr val="tx1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83286" y="1649058"/>
            <a:ext cx="2819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Визуализация данных в 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Tableau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C43C51-15AE-4215-84C2-7496A09502E5}"/>
              </a:ext>
            </a:extLst>
          </p:cNvPr>
          <p:cNvSpPr txBox="1"/>
          <p:nvPr/>
        </p:nvSpPr>
        <p:spPr bwMode="auto">
          <a:xfrm>
            <a:off x="0" y="448729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8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cxnSp>
        <p:nvCxnSpPr>
          <p:cNvPr id="16" name="Straight Connector 8">
            <a:extLst>
              <a:ext uri="{FF2B5EF4-FFF2-40B4-BE49-F238E27FC236}">
                <a16:creationId xmlns:a16="http://schemas.microsoft.com/office/drawing/2014/main" id="{92C10142-ABA7-45EE-A42D-9DBD690526CD}"/>
              </a:ext>
            </a:extLst>
          </p:cNvPr>
          <p:cNvCxnSpPr>
            <a:cxnSpLocks/>
          </p:cNvCxnSpPr>
          <p:nvPr/>
        </p:nvCxnSpPr>
        <p:spPr>
          <a:xfrm flipH="1">
            <a:off x="856321" y="0"/>
            <a:ext cx="5095066" cy="685800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8">
            <a:extLst>
              <a:ext uri="{FF2B5EF4-FFF2-40B4-BE49-F238E27FC236}">
                <a16:creationId xmlns:a16="http://schemas.microsoft.com/office/drawing/2014/main" id="{DF423D48-A2E6-4BE9-B49E-C7FDF7844DF1}"/>
              </a:ext>
            </a:extLst>
          </p:cNvPr>
          <p:cNvCxnSpPr>
            <a:cxnSpLocks/>
          </p:cNvCxnSpPr>
          <p:nvPr/>
        </p:nvCxnSpPr>
        <p:spPr>
          <a:xfrm flipH="1">
            <a:off x="0" y="448729"/>
            <a:ext cx="12239625" cy="2342096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8">
            <a:extLst>
              <a:ext uri="{FF2B5EF4-FFF2-40B4-BE49-F238E27FC236}">
                <a16:creationId xmlns:a16="http://schemas.microsoft.com/office/drawing/2014/main" id="{94AA1089-2369-4719-9275-8896A006ACDE}"/>
              </a:ext>
            </a:extLst>
          </p:cNvPr>
          <p:cNvCxnSpPr>
            <a:cxnSpLocks/>
          </p:cNvCxnSpPr>
          <p:nvPr/>
        </p:nvCxnSpPr>
        <p:spPr>
          <a:xfrm flipH="1" flipV="1">
            <a:off x="1390650" y="0"/>
            <a:ext cx="3667125" cy="6858001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BAA4A8-6B72-449F-8E8E-76DFD8D210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93" t="8056" r="35391" b="21666"/>
          <a:stretch/>
        </p:blipFill>
        <p:spPr>
          <a:xfrm>
            <a:off x="4159986" y="686766"/>
            <a:ext cx="7404878" cy="546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111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D84033-A4A1-4D0C-BD85-37A323B61F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33" t="7917" r="35418" b="21111"/>
          <a:stretch/>
        </p:blipFill>
        <p:spPr>
          <a:xfrm>
            <a:off x="4372562" y="664139"/>
            <a:ext cx="7578886" cy="552972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0486D5E-B21A-4B4F-A63A-CD48A10FBF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03" t="7638" r="35469" b="21112"/>
          <a:stretch/>
        </p:blipFill>
        <p:spPr>
          <a:xfrm>
            <a:off x="4372562" y="668962"/>
            <a:ext cx="7578886" cy="5524899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0" y="0"/>
            <a:ext cx="403860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>
            <a:cxnSpLocks/>
          </p:cNvCxnSpPr>
          <p:nvPr/>
        </p:nvCxnSpPr>
        <p:spPr>
          <a:xfrm flipH="1">
            <a:off x="9582" y="12272"/>
            <a:ext cx="6772218" cy="255797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3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4A0076B-6BAF-46D3-B408-CE8BC9345C35}"/>
              </a:ext>
            </a:extLst>
          </p:cNvPr>
          <p:cNvSpPr txBox="1"/>
          <p:nvPr/>
        </p:nvSpPr>
        <p:spPr bwMode="auto">
          <a:xfrm>
            <a:off x="154530" y="1623850"/>
            <a:ext cx="207186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Визуализация данных в 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Tableau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31DE69A-48C3-4852-B882-E3C8E0B218C4}"/>
              </a:ext>
            </a:extLst>
          </p:cNvPr>
          <p:cNvCxnSpPr>
            <a:cxnSpLocks/>
          </p:cNvCxnSpPr>
          <p:nvPr/>
        </p:nvCxnSpPr>
        <p:spPr>
          <a:xfrm flipH="1" flipV="1">
            <a:off x="9582" y="433385"/>
            <a:ext cx="3413148" cy="6436888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B4DE92-6D2C-4AE6-814F-1E64896DD4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38" t="8750" r="35156" b="21388"/>
          <a:stretch/>
        </p:blipFill>
        <p:spPr>
          <a:xfrm>
            <a:off x="4372562" y="673784"/>
            <a:ext cx="7578887" cy="55249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C1000AD-47BB-4E49-BEB1-4B848EDA17C6}"/>
              </a:ext>
            </a:extLst>
          </p:cNvPr>
          <p:cNvSpPr txBox="1"/>
          <p:nvPr/>
        </p:nvSpPr>
        <p:spPr>
          <a:xfrm>
            <a:off x="154530" y="2910784"/>
            <a:ext cx="3413148" cy="335880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 </a:t>
            </a:r>
            <a:r>
              <a:rPr lang="en-US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Tableau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многое можно сделать интуитивно , по всплывающим подсказкам, можно быстро сделать какие-то шаблонные вещи , НО </a:t>
            </a: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 </a:t>
            </a:r>
            <a:r>
              <a:rPr lang="en-US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Power BI 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больше полет для творчества и «дизайнерской мысли»  ;)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DC2C2C3-40D8-48D3-AB04-DE5BCADEA9D1}"/>
              </a:ext>
            </a:extLst>
          </p:cNvPr>
          <p:cNvSpPr txBox="1"/>
          <p:nvPr/>
        </p:nvSpPr>
        <p:spPr bwMode="auto">
          <a:xfrm>
            <a:off x="0" y="448729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9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4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E4015B-CA17-4A01-ADAA-A7ED20A38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34200"/>
          </a:xfrm>
          <a:prstGeom prst="rect">
            <a:avLst/>
          </a:prstGeom>
          <a:gradFill flip="none" rotWithShape="1">
            <a:gsLst>
              <a:gs pos="49000">
                <a:srgbClr val="20537F">
                  <a:alpha val="80000"/>
                </a:srgbClr>
              </a:gs>
              <a:gs pos="2000">
                <a:srgbClr val="3DB692"/>
              </a:gs>
              <a:gs pos="100000">
                <a:schemeClr val="tx1"/>
              </a:gs>
            </a:gsLst>
            <a:lin ang="8100000" scaled="1"/>
            <a:tileRect/>
          </a:gra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03FB62-011F-414E-8A17-4A5F579D9059}"/>
              </a:ext>
            </a:extLst>
          </p:cNvPr>
          <p:cNvSpPr txBox="1"/>
          <p:nvPr/>
        </p:nvSpPr>
        <p:spPr bwMode="auto">
          <a:xfrm>
            <a:off x="343774" y="457676"/>
            <a:ext cx="694285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Не бойся, что не знаешь – бойся, что не учишься. </a:t>
            </a:r>
            <a:endParaRPr lang="en-US" dirty="0">
              <a:solidFill>
                <a:schemeClr val="bg1"/>
              </a:solidFill>
              <a:latin typeface="Lato Black" panose="020F0502020204030203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27BE6F-AC45-4A1C-A60E-7A4ECFB8671C}"/>
              </a:ext>
            </a:extLst>
          </p:cNvPr>
          <p:cNvSpPr txBox="1"/>
          <p:nvPr/>
        </p:nvSpPr>
        <p:spPr bwMode="auto">
          <a:xfrm>
            <a:off x="381875" y="2163127"/>
            <a:ext cx="6466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dirty="0">
                <a:solidFill>
                  <a:schemeClr val="bg1"/>
                </a:solidFill>
                <a:latin typeface="Lato Black" panose="020F0502020204030203"/>
                <a:ea typeface="Lato Black" panose="020F0502020204030203" pitchFamily="34" charset="0"/>
                <a:cs typeface="Times New Roman" panose="02020603050405020304" pitchFamily="18" charset="0"/>
              </a:rPr>
              <a:t>Китайская поговорка</a:t>
            </a:r>
            <a:endParaRPr lang="en-US" dirty="0">
              <a:solidFill>
                <a:schemeClr val="bg1"/>
              </a:solidFill>
              <a:latin typeface="Lato Black" panose="020F0502020204030203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9DBD4E-6484-4D08-AFF9-49044201E81D}"/>
              </a:ext>
            </a:extLst>
          </p:cNvPr>
          <p:cNvSpPr txBox="1"/>
          <p:nvPr/>
        </p:nvSpPr>
        <p:spPr bwMode="auto">
          <a:xfrm>
            <a:off x="3210799" y="3647836"/>
            <a:ext cx="854305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sz="44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Лучшее время для посадки дерева было 20 лет назад. Второе лучшее время - сегодня.</a:t>
            </a:r>
            <a:endParaRPr lang="en-US" dirty="0">
              <a:solidFill>
                <a:schemeClr val="bg1"/>
              </a:solidFill>
              <a:latin typeface="Lato Black" panose="020F0502020204030203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BB0310-9CBA-41FE-BFB0-FB44EA1E409D}"/>
              </a:ext>
            </a:extLst>
          </p:cNvPr>
          <p:cNvSpPr txBox="1"/>
          <p:nvPr/>
        </p:nvSpPr>
        <p:spPr bwMode="auto">
          <a:xfrm>
            <a:off x="5287250" y="5945415"/>
            <a:ext cx="6466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ru-RU" dirty="0">
                <a:solidFill>
                  <a:schemeClr val="bg1"/>
                </a:solidFill>
                <a:latin typeface="Lato Black" panose="020F0502020204030203"/>
                <a:ea typeface="Lato Black" panose="020F0502020204030203" pitchFamily="34" charset="0"/>
                <a:cs typeface="Times New Roman" panose="02020603050405020304" pitchFamily="18" charset="0"/>
              </a:rPr>
              <a:t>Китайская поговорка</a:t>
            </a:r>
            <a:endParaRPr lang="en-US" dirty="0">
              <a:solidFill>
                <a:schemeClr val="bg1"/>
              </a:solidFill>
              <a:latin typeface="Lato Black" panose="020F0502020204030203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936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0" y="0"/>
            <a:ext cx="407188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892B928-D7AD-4ABF-8BFF-04EF74A508CE}"/>
              </a:ext>
            </a:extLst>
          </p:cNvPr>
          <p:cNvSpPr txBox="1"/>
          <p:nvPr/>
        </p:nvSpPr>
        <p:spPr>
          <a:xfrm>
            <a:off x="5335959" y="695509"/>
            <a:ext cx="5792089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Концептуальное проектирование базы данных (БД)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F21B16F-D8BD-4C6D-8429-009E591BC1C9}"/>
              </a:ext>
            </a:extLst>
          </p:cNvPr>
          <p:cNvSpPr txBox="1"/>
          <p:nvPr/>
        </p:nvSpPr>
        <p:spPr>
          <a:xfrm>
            <a:off x="5335959" y="1846471"/>
            <a:ext cx="4293227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Физическое проектирование БД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5CC19C0-1E1D-47B3-98BB-705B3CC51F64}"/>
              </a:ext>
            </a:extLst>
          </p:cNvPr>
          <p:cNvSpPr txBox="1"/>
          <p:nvPr/>
        </p:nvSpPr>
        <p:spPr>
          <a:xfrm>
            <a:off x="5335959" y="2453788"/>
            <a:ext cx="5056798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Заполнение таблиц тестовыми данными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4936CD8-50E7-419A-B04C-076C0992D982}"/>
              </a:ext>
            </a:extLst>
          </p:cNvPr>
          <p:cNvSpPr txBox="1"/>
          <p:nvPr/>
        </p:nvSpPr>
        <p:spPr>
          <a:xfrm>
            <a:off x="5335959" y="3061105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Тестирование БД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FE4ADDC-E366-432E-B476-4BDD1342EF30}"/>
              </a:ext>
            </a:extLst>
          </p:cNvPr>
          <p:cNvSpPr txBox="1"/>
          <p:nvPr/>
        </p:nvSpPr>
        <p:spPr>
          <a:xfrm>
            <a:off x="5335959" y="3668422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Создание объектов БД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A711E6E-F921-44B0-A436-9A79EA14A136}"/>
              </a:ext>
            </a:extLst>
          </p:cNvPr>
          <p:cNvSpPr txBox="1"/>
          <p:nvPr/>
        </p:nvSpPr>
        <p:spPr>
          <a:xfrm>
            <a:off x="5335959" y="4275739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Создание пакетов 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ETL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7ABAAE-E2E3-496B-B0D4-27B0C7EDE7D4}"/>
              </a:ext>
            </a:extLst>
          </p:cNvPr>
          <p:cNvSpPr txBox="1"/>
          <p:nvPr/>
        </p:nvSpPr>
        <p:spPr>
          <a:xfrm>
            <a:off x="5335959" y="4883056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Визуализация данных в </a:t>
            </a:r>
            <a:r>
              <a:rPr lang="ru-RU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Power</a:t>
            </a: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BI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ACDC756-8483-4D2F-9360-BF719A4EE315}"/>
              </a:ext>
            </a:extLst>
          </p:cNvPr>
          <p:cNvSpPr txBox="1"/>
          <p:nvPr/>
        </p:nvSpPr>
        <p:spPr>
          <a:xfrm>
            <a:off x="5375266" y="5490375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Визуализация данных в </a:t>
            </a: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Tableau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42E598-7075-4C88-BFFC-E1171BCA6437}"/>
              </a:ext>
            </a:extLst>
          </p:cNvPr>
          <p:cNvSpPr txBox="1"/>
          <p:nvPr/>
        </p:nvSpPr>
        <p:spPr>
          <a:xfrm>
            <a:off x="5335959" y="1218954"/>
            <a:ext cx="3582325" cy="456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Логическое проектирование БД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/>
          <p:nvPr/>
        </p:nvCxnSpPr>
        <p:spPr>
          <a:xfrm flipH="1">
            <a:off x="0" y="466725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89B308D7-68F6-4ED0-90AA-30F8E1431059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95509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905000" y="0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425BF24-2198-40DE-8410-DC3E5CF9E2AF}"/>
              </a:ext>
            </a:extLst>
          </p:cNvPr>
          <p:cNvSpPr txBox="1"/>
          <p:nvPr/>
        </p:nvSpPr>
        <p:spPr>
          <a:xfrm>
            <a:off x="519736" y="915847"/>
            <a:ext cx="2906555" cy="1107996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>
              <a:defRPr/>
            </a:pPr>
            <a:r>
              <a:rPr lang="ru-RU" sz="3600" dirty="0">
                <a:solidFill>
                  <a:schemeClr val="bg1"/>
                </a:solidFill>
                <a:latin typeface="Lato Black" panose="020F0A02020204030203"/>
              </a:rPr>
              <a:t>Содержание проекта</a:t>
            </a:r>
            <a:endParaRPr lang="en-US" sz="3600" i="1" dirty="0">
              <a:solidFill>
                <a:schemeClr val="bg1"/>
              </a:solidFill>
              <a:latin typeface="Lato Black" panose="020F0A02020204030203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678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4">
            <a:extLst>
              <a:ext uri="{FF2B5EF4-FFF2-40B4-BE49-F238E27FC236}">
                <a16:creationId xmlns:a16="http://schemas.microsoft.com/office/drawing/2014/main" id="{5206B350-410E-4662-9EA2-7E66E8ED903C}"/>
              </a:ext>
            </a:extLst>
          </p:cNvPr>
          <p:cNvSpPr/>
          <p:nvPr/>
        </p:nvSpPr>
        <p:spPr>
          <a:xfrm>
            <a:off x="0" y="-12273"/>
            <a:ext cx="407188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49FB4BCF-5A1D-40D6-A80B-61BA2794E8A5}"/>
              </a:ext>
            </a:extLst>
          </p:cNvPr>
          <p:cNvCxnSpPr/>
          <p:nvPr/>
        </p:nvCxnSpPr>
        <p:spPr>
          <a:xfrm flipH="1">
            <a:off x="9582" y="1190502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5E1D8281-E4A4-4F0A-A968-B0317A135A4A}"/>
              </a:ext>
            </a:extLst>
          </p:cNvPr>
          <p:cNvCxnSpPr>
            <a:cxnSpLocks/>
          </p:cNvCxnSpPr>
          <p:nvPr/>
        </p:nvCxnSpPr>
        <p:spPr>
          <a:xfrm flipH="1" flipV="1">
            <a:off x="1528705" y="-1502"/>
            <a:ext cx="2543175" cy="6162491"/>
          </a:xfrm>
          <a:prstGeom prst="line">
            <a:avLst/>
          </a:prstGeom>
          <a:ln w="15875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734EB850-1F35-4178-9ED5-16E22F0A9216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3"/>
            <a:ext cx="1771743" cy="6858001"/>
          </a:xfrm>
          <a:prstGeom prst="line">
            <a:avLst/>
          </a:prstGeom>
          <a:ln w="15875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218097" y="416698"/>
            <a:ext cx="10792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164084" y="1619425"/>
            <a:ext cx="27696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Концептуальное проектирование базы данных (БД)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EC84EF5-027C-4F73-AFE7-97A0BF95A645}"/>
              </a:ext>
            </a:extLst>
          </p:cNvPr>
          <p:cNvSpPr txBox="1"/>
          <p:nvPr/>
        </p:nvSpPr>
        <p:spPr>
          <a:xfrm>
            <a:off x="171450" y="2629672"/>
            <a:ext cx="3546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ER-</a:t>
            </a: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диаграмма</a:t>
            </a:r>
            <a:b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«Сущность-связь»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361022E-B129-45EE-B373-48C02B63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124" y="112456"/>
            <a:ext cx="7450317" cy="66506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C86E4DE-EF6C-48E3-8687-09CD054B3D4D}"/>
              </a:ext>
            </a:extLst>
          </p:cNvPr>
          <p:cNvSpPr txBox="1"/>
          <p:nvPr/>
        </p:nvSpPr>
        <p:spPr>
          <a:xfrm>
            <a:off x="202184" y="3324230"/>
            <a:ext cx="39411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 использованием веб-приложения diagrams.net</a:t>
            </a:r>
          </a:p>
        </p:txBody>
      </p:sp>
    </p:spTree>
    <p:extLst>
      <p:ext uri="{BB962C8B-B14F-4D97-AF65-F5344CB8AC3E}">
        <p14:creationId xmlns:p14="http://schemas.microsoft.com/office/powerpoint/2010/main" val="377523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53A3D6A-B007-40E3-A9C1-FE0EEC5AFC3E}"/>
              </a:ext>
            </a:extLst>
          </p:cNvPr>
          <p:cNvSpPr/>
          <p:nvPr/>
        </p:nvSpPr>
        <p:spPr>
          <a:xfrm>
            <a:off x="0" y="-1"/>
            <a:ext cx="407670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C5594C8C-F075-4E69-AD7F-5E7428E93C67}"/>
              </a:ext>
            </a:extLst>
          </p:cNvPr>
          <p:cNvCxnSpPr/>
          <p:nvPr/>
        </p:nvCxnSpPr>
        <p:spPr>
          <a:xfrm flipH="1">
            <a:off x="4820" y="466724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C0CDE04F-2B49-4CD2-8D17-F309329D8657}"/>
              </a:ext>
            </a:extLst>
          </p:cNvPr>
          <p:cNvCxnSpPr>
            <a:cxnSpLocks/>
          </p:cNvCxnSpPr>
          <p:nvPr/>
        </p:nvCxnSpPr>
        <p:spPr>
          <a:xfrm flipH="1" flipV="1">
            <a:off x="4820" y="695508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6F54D5CD-7F6E-4832-8AAA-BCFEC60B864D}"/>
              </a:ext>
            </a:extLst>
          </p:cNvPr>
          <p:cNvCxnSpPr>
            <a:cxnSpLocks/>
          </p:cNvCxnSpPr>
          <p:nvPr/>
        </p:nvCxnSpPr>
        <p:spPr>
          <a:xfrm flipV="1">
            <a:off x="1909820" y="-1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125640" y="1639298"/>
            <a:ext cx="2819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Логическое проектирование БД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D47208E-4211-4520-94C1-7394992C2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15" y="131287"/>
            <a:ext cx="7429752" cy="65886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4BE9A4E-171A-4E46-9E22-4ED443E27E10}"/>
              </a:ext>
            </a:extLst>
          </p:cNvPr>
          <p:cNvSpPr txBox="1"/>
          <p:nvPr/>
        </p:nvSpPr>
        <p:spPr>
          <a:xfrm>
            <a:off x="156923" y="2636191"/>
            <a:ext cx="31104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 использованием веб-приложения diagrams.net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C43C51-15AE-4215-84C2-7496A09502E5}"/>
              </a:ext>
            </a:extLst>
          </p:cNvPr>
          <p:cNvSpPr txBox="1"/>
          <p:nvPr/>
        </p:nvSpPr>
        <p:spPr bwMode="auto">
          <a:xfrm>
            <a:off x="156923" y="447995"/>
            <a:ext cx="13387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23798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4">
            <a:extLst>
              <a:ext uri="{FF2B5EF4-FFF2-40B4-BE49-F238E27FC236}">
                <a16:creationId xmlns:a16="http://schemas.microsoft.com/office/drawing/2014/main" id="{AAA61FFB-5251-4FDD-AB9D-AED142626C7B}"/>
              </a:ext>
            </a:extLst>
          </p:cNvPr>
          <p:cNvSpPr/>
          <p:nvPr/>
        </p:nvSpPr>
        <p:spPr>
          <a:xfrm>
            <a:off x="0" y="0"/>
            <a:ext cx="4071882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C37D1BC1-7F55-44D1-BD0B-59EA5C14621C}"/>
              </a:ext>
            </a:extLst>
          </p:cNvPr>
          <p:cNvCxnSpPr>
            <a:cxnSpLocks/>
          </p:cNvCxnSpPr>
          <p:nvPr/>
        </p:nvCxnSpPr>
        <p:spPr>
          <a:xfrm flipH="1">
            <a:off x="9582" y="0"/>
            <a:ext cx="6822539" cy="2570248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B1B74DFD-088C-4D9D-BA72-7E4C1FA9E32F}"/>
              </a:ext>
            </a:extLst>
          </p:cNvPr>
          <p:cNvCxnSpPr>
            <a:cxnSpLocks/>
          </p:cNvCxnSpPr>
          <p:nvPr/>
        </p:nvCxnSpPr>
        <p:spPr>
          <a:xfrm flipH="1" flipV="1">
            <a:off x="1528706" y="-1501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D968FC56-C1CE-4B57-B63A-759D50B2AA82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2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B195551-9CE6-455D-96DE-476D18888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774" y="1317570"/>
            <a:ext cx="4589053" cy="4825543"/>
          </a:xfrm>
          <a:prstGeom prst="rect">
            <a:avLst/>
          </a:prstGeom>
          <a:ln>
            <a:solidFill>
              <a:srgbClr val="62BEA7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-52160" y="4100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132405" y="1621748"/>
            <a:ext cx="27696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Физическое проектирование БД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EC84EF5-027C-4F73-AFE7-97A0BF95A645}"/>
              </a:ext>
            </a:extLst>
          </p:cNvPr>
          <p:cNvSpPr txBox="1"/>
          <p:nvPr/>
        </p:nvSpPr>
        <p:spPr>
          <a:xfrm>
            <a:off x="132405" y="2458569"/>
            <a:ext cx="39411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b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Создание физической модели</a:t>
            </a:r>
          </a:p>
          <a:p>
            <a:pPr>
              <a:defRPr/>
            </a:pP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Создание таблиц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86E4DE-EF6C-48E3-8687-09CD054B3D4D}"/>
              </a:ext>
            </a:extLst>
          </p:cNvPr>
          <p:cNvSpPr txBox="1"/>
          <p:nvPr/>
        </p:nvSpPr>
        <p:spPr>
          <a:xfrm>
            <a:off x="132405" y="3320385"/>
            <a:ext cx="39411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 использованием</a:t>
            </a:r>
            <a:br>
              <a:rPr lang="ru-RU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</a:br>
            <a:r>
              <a:rPr lang="en-US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MS SQL Server</a:t>
            </a:r>
            <a:endParaRPr lang="ru-RU" sz="1200" spc="300" dirty="0">
              <a:solidFill>
                <a:schemeClr val="bg1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Management Studio(SSMS)</a:t>
            </a:r>
            <a:endParaRPr lang="ru-RU" sz="1200" spc="300" dirty="0">
              <a:solidFill>
                <a:schemeClr val="bg1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72DDD405-395D-497F-9E39-31DBEB1829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0139" y="4710499"/>
            <a:ext cx="2971466" cy="2031325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Orders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ClientID	INT, 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ProductID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INT,		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Quantity	INT,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Orderdate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DATETIME,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TotalPrice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FLOAT,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StatusChange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DATE,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(ClientID)  REFERENCES Client (ClientID),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ProductID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  REFERENCES Product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ProductID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  REFERENCES Delivery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  REFERENCES Vendor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  REFERENCES Status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FOREIGN KEY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  REFERENCES Pay 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),)ocean.</a:t>
            </a: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D7D42DBB-B38E-4043-8640-71D887879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3019" y="656743"/>
            <a:ext cx="3050656" cy="1323439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Client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(ClientID	INT PRIMARY KEY IDENTITY,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FirstName	NVARCHAR(30) NOT NULL,</a:t>
            </a:r>
          </a:p>
          <a:p>
            <a:pPr>
              <a:defRPr/>
            </a:pP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LastName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NVARCHAR(30) NOT NULL,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Gender	CHAR(1) NOT NULL,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Birthday	DATE NOT NULL,</a:t>
            </a:r>
          </a:p>
          <a:p>
            <a:pPr>
              <a:defRPr/>
            </a:pP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PassportID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NVARCHAR(14) UNIQUE NOT NULL,</a:t>
            </a:r>
          </a:p>
          <a:p>
            <a:pPr>
              <a:defRPr/>
            </a:pP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TelNumber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NVARCHAR(13),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Mail	AS CONCAT(UPPER(LEFT(FirstName,3)), LOWER(LEFT(LastName,3)), '@mail.com') PERSISTED )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4F967A2D-6351-4C30-9AAC-4A04BC532E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7228" y="1140878"/>
            <a:ext cx="2462550" cy="461665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Delivery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DeliveryID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DeliveryType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NVARCHAR(30) NOT NULL)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14AB7693-C8D5-4066-AACF-4E3ACC026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8508" y="2195872"/>
            <a:ext cx="2462551" cy="415498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Status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Status	NVARCHAR(30) NOT NULL)</a:t>
            </a: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6EEC4086-0FE1-4850-89D7-A12ED9936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6624" y="2016215"/>
            <a:ext cx="2465376" cy="461665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Pay</a:t>
            </a:r>
          </a:p>
          <a:p>
            <a:pPr>
              <a:defRPr/>
            </a:pP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PayTypeID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8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NVARCHAR(30) NOT NULL)</a:t>
            </a:r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38BD8D4A-2096-49BA-91E2-34732AB23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622" y="153921"/>
            <a:ext cx="3761212" cy="369332"/>
          </a:xfrm>
          <a:prstGeom prst="rect">
            <a:avLst/>
          </a:prstGeom>
          <a:noFill/>
          <a:ln w="9525">
            <a:solidFill>
              <a:srgbClr val="62BEA7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DATABASE </a:t>
            </a:r>
            <a:r>
              <a:rPr lang="en-US" altLang="en-US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Online_Shop</a:t>
            </a:r>
            <a:endParaRPr lang="en-US" altLang="en-US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11BC2717-6B2A-4A5C-8859-7E880623A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4803" y="3775284"/>
            <a:ext cx="2462550" cy="846386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Vendor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	NVARCHAR(30) NOT NULL,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Name	NVARCHAR(30) NOT NULL,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ActiveFlag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BIT NOT NULL,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WebURL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NVARCHAR(150) UNIQUE,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ModifiedeDate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DATE NOT NULL )</a:t>
            </a: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id="{39843C9B-820A-42DE-89B3-BD570AB415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4584" y="2709302"/>
            <a:ext cx="2462551" cy="1200329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TABLE Product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ProductID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INT PRIMARY KEY IDENTITY,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Name	NVARCHAR(30) NOT NULL,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[Group]	NVARCHAR(30) NOT NULL,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Brand	NVARCHAR(30) NOT NULL,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Model	NVARCHAR(30) NOT NULL,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Color	NVARCHAR(30),</a:t>
            </a:r>
          </a:p>
          <a:p>
            <a:pPr>
              <a:defRPr/>
            </a:pP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Price	FLOAT NOT NULL,</a:t>
            </a:r>
          </a:p>
          <a:p>
            <a:pPr>
              <a:defRPr/>
            </a:pPr>
            <a:r>
              <a:rPr lang="en-US" altLang="en-US" sz="7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VendorPrice</a:t>
            </a:r>
            <a:r>
              <a:rPr lang="en-US" altLang="en-US" sz="7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FLOAT NOT NULL)</a:t>
            </a:r>
            <a:r>
              <a:rPr lang="en-US" altLang="en-US" sz="8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33760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5F2847-45CE-4C7B-A110-E660D16AD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974" y="605732"/>
            <a:ext cx="2910722" cy="2115199"/>
          </a:xfrm>
          <a:prstGeom prst="rect">
            <a:avLst/>
          </a:prstGeom>
          <a:ln>
            <a:solidFill>
              <a:srgbClr val="62BEA7"/>
            </a:solidFill>
          </a:ln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-1381" y="0"/>
            <a:ext cx="407670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/>
          <p:nvPr/>
        </p:nvCxnSpPr>
        <p:spPr>
          <a:xfrm flipH="1">
            <a:off x="5281" y="466725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89B308D7-68F6-4ED0-90AA-30F8E1431059}"/>
              </a:ext>
            </a:extLst>
          </p:cNvPr>
          <p:cNvCxnSpPr>
            <a:cxnSpLocks/>
          </p:cNvCxnSpPr>
          <p:nvPr/>
        </p:nvCxnSpPr>
        <p:spPr>
          <a:xfrm flipH="1" flipV="1">
            <a:off x="5281" y="695509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910281" y="0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FA4145D-7722-483B-ADED-A588CC8CA516}"/>
              </a:ext>
            </a:extLst>
          </p:cNvPr>
          <p:cNvSpPr txBox="1"/>
          <p:nvPr/>
        </p:nvSpPr>
        <p:spPr bwMode="auto">
          <a:xfrm>
            <a:off x="171450" y="1638372"/>
            <a:ext cx="28266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Заполнение таблиц тестовыми данными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97E4C9-6879-4DDF-854E-74033192F05D}"/>
              </a:ext>
            </a:extLst>
          </p:cNvPr>
          <p:cNvSpPr txBox="1"/>
          <p:nvPr/>
        </p:nvSpPr>
        <p:spPr bwMode="auto">
          <a:xfrm>
            <a:off x="5281" y="449854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4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DD2CB4-BED8-4E6C-8F74-8F18B7EA63F2}"/>
              </a:ext>
            </a:extLst>
          </p:cNvPr>
          <p:cNvSpPr txBox="1"/>
          <p:nvPr/>
        </p:nvSpPr>
        <p:spPr>
          <a:xfrm>
            <a:off x="505086" y="3147079"/>
            <a:ext cx="6499464" cy="2989665"/>
          </a:xfrm>
          <a:prstGeom prst="rect">
            <a:avLst/>
          </a:prstGeom>
          <a:solidFill>
            <a:srgbClr val="06111A"/>
          </a:solidFill>
          <a:ln>
            <a:solidFill>
              <a:srgbClr val="62BEA7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Заполняли данные, как могли : </a:t>
            </a: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*    генерировали данные на различных платформах;</a:t>
            </a: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*    использовали данные на сайтах существующих интернет- магазинов техники</a:t>
            </a: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*    мини-таблицы заполняли вручную</a:t>
            </a:r>
            <a:b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*    чтобы быстро «подружить» все данные в таблице фактов, а сроки уже поджимали,  прибегли к помощи старого доброго </a:t>
            </a:r>
            <a:r>
              <a:rPr lang="en-US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Excel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</a:t>
            </a: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B9927C-759F-4691-A8F5-7BBAAE6AF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5149" y="180468"/>
            <a:ext cx="2533166" cy="1783813"/>
          </a:xfrm>
          <a:prstGeom prst="rect">
            <a:avLst/>
          </a:prstGeom>
          <a:ln>
            <a:solidFill>
              <a:srgbClr val="62BEA7"/>
            </a:solidFill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3C8D39-1BE3-4C68-931F-4C275DADE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067" y="4189728"/>
            <a:ext cx="4405313" cy="2169144"/>
          </a:xfrm>
          <a:prstGeom prst="rect">
            <a:avLst/>
          </a:prstGeom>
          <a:ln>
            <a:solidFill>
              <a:srgbClr val="62BEA7"/>
            </a:solidFill>
          </a:ln>
        </p:spPr>
      </p:pic>
      <p:sp>
        <p:nvSpPr>
          <p:cNvPr id="30" name="Rectangle 14">
            <a:extLst>
              <a:ext uri="{FF2B5EF4-FFF2-40B4-BE49-F238E27FC236}">
                <a16:creationId xmlns:a16="http://schemas.microsoft.com/office/drawing/2014/main" id="{6D2573F5-A8B4-4AB1-A06C-291E51BD12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1312" y="1285697"/>
            <a:ext cx="2533165" cy="3016210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INSERT INTO </a:t>
            </a:r>
            <a:r>
              <a:rPr lang="en-US" altLang="en-US" sz="10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dbo.Status</a:t>
            </a: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(Status)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VALUES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</a:t>
            </a: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Создан'),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('Ожидает оплату'),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('Оплачен'),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('Ошибка оплаты'),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('Отменён'),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('Доставлен')</a:t>
            </a:r>
          </a:p>
          <a:p>
            <a:pPr>
              <a:defRPr/>
            </a:pPr>
            <a:endParaRPr lang="ru-RU" altLang="en-US" sz="10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INSERT INTO </a:t>
            </a:r>
            <a:r>
              <a:rPr lang="en-US" altLang="en-US" sz="10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dbo.Delivery</a:t>
            </a: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altLang="en-US" sz="10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DeliveryType</a:t>
            </a: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VALUES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</a:t>
            </a: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Самовывоз'),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('Доставка')</a:t>
            </a:r>
          </a:p>
          <a:p>
            <a:pPr>
              <a:defRPr/>
            </a:pPr>
            <a:endParaRPr lang="ru-RU" altLang="en-US" sz="10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INSERT INTO </a:t>
            </a:r>
            <a:r>
              <a:rPr lang="en-US" altLang="en-US" sz="10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dbo.Pay</a:t>
            </a: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(</a:t>
            </a:r>
            <a:r>
              <a:rPr lang="en-US" altLang="en-US" sz="10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PayType</a:t>
            </a: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VALUES</a:t>
            </a:r>
          </a:p>
          <a:p>
            <a:pPr>
              <a:defRPr/>
            </a:pPr>
            <a:r>
              <a:rPr lang="en-US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</a:t>
            </a: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Онлайн'),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('Наличный'), </a:t>
            </a:r>
          </a:p>
          <a:p>
            <a:pPr>
              <a:defRPr/>
            </a:pPr>
            <a:r>
              <a:rPr lang="ru-RU" altLang="en-US" sz="10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('Безналичный')</a:t>
            </a:r>
            <a:endParaRPr lang="en-US" altLang="en-US" sz="10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458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4">
            <a:extLst>
              <a:ext uri="{FF2B5EF4-FFF2-40B4-BE49-F238E27FC236}">
                <a16:creationId xmlns:a16="http://schemas.microsoft.com/office/drawing/2014/main" id="{AAA61FFB-5251-4FDD-AB9D-AED142626C7B}"/>
              </a:ext>
            </a:extLst>
          </p:cNvPr>
          <p:cNvSpPr/>
          <p:nvPr/>
        </p:nvSpPr>
        <p:spPr>
          <a:xfrm>
            <a:off x="0" y="12271"/>
            <a:ext cx="4071881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C37D1BC1-7F55-44D1-BD0B-59EA5C14621C}"/>
              </a:ext>
            </a:extLst>
          </p:cNvPr>
          <p:cNvCxnSpPr>
            <a:cxnSpLocks/>
          </p:cNvCxnSpPr>
          <p:nvPr/>
        </p:nvCxnSpPr>
        <p:spPr>
          <a:xfrm flipH="1">
            <a:off x="9582" y="0"/>
            <a:ext cx="6822539" cy="2570248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B1B74DFD-088C-4D9D-BA72-7E4C1FA9E32F}"/>
              </a:ext>
            </a:extLst>
          </p:cNvPr>
          <p:cNvCxnSpPr>
            <a:cxnSpLocks/>
          </p:cNvCxnSpPr>
          <p:nvPr/>
        </p:nvCxnSpPr>
        <p:spPr>
          <a:xfrm flipH="1" flipV="1">
            <a:off x="1528706" y="-1501"/>
            <a:ext cx="2543175" cy="616249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D968FC56-C1CE-4B57-B63A-759D50B2AA82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2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-52160" y="4100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5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150342" y="1621748"/>
            <a:ext cx="27897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Создание объектов БД 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(VIEW)</a:t>
            </a:r>
            <a:endParaRPr lang="ru-RU" spc="300" dirty="0">
              <a:solidFill>
                <a:schemeClr val="bg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D7D42DBB-B38E-4043-8640-71D887879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689" y="1704959"/>
            <a:ext cx="6479685" cy="3416320"/>
          </a:xfrm>
          <a:prstGeom prst="rect">
            <a:avLst/>
          </a:prstGeom>
          <a:solidFill>
            <a:srgbClr val="06111A"/>
          </a:solidFill>
          <a:ln w="9525">
            <a:solidFill>
              <a:srgbClr val="62BEA7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CREATE VIEW  RAITING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AS 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Select  TOP 50 WITH TIES NAME, SUM(Point) AS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sum_point</a:t>
            </a:r>
            <a:endParaRPr lang="en-US" altLang="en-US" sz="12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FROM (SELECT  CAST(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Orderdate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as date) as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o_Date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v.Name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COUNT([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]) as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cnt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Case 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	 WHEN COUNT([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])&lt;3 THEN 1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  	 WHEN COUNT([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])&gt;=3 AND COUNT([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])&lt;5 THEN 2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 	 WHEN COUNT([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])&gt;=5 THEN 3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  	 ELSE 0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end AS Point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FROM Orders o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JOIN Vendor v on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V.VendorID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=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O.VendorID</a:t>
            </a:r>
            <a:endParaRPr lang="en-US" altLang="en-US" sz="12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GROUP BY  CAST(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Orderdate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as date), 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v.Name</a:t>
            </a:r>
            <a:endParaRPr lang="en-US" altLang="en-US" sz="1200" dirty="0">
              <a:solidFill>
                <a:srgbClr val="62BEA7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            ) t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GROUP BY NAME</a:t>
            </a:r>
          </a:p>
          <a:p>
            <a:pPr>
              <a:defRPr/>
            </a:pP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ORDER BY </a:t>
            </a:r>
            <a:r>
              <a:rPr lang="en-US" altLang="en-US" sz="1200" dirty="0" err="1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sum_point</a:t>
            </a:r>
            <a:r>
              <a:rPr lang="en-US" altLang="en-US" sz="1200" dirty="0">
                <a:solidFill>
                  <a:srgbClr val="62BEA7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desc</a:t>
            </a:r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38BD8D4A-2096-49BA-91E2-34732AB23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342" y="2628289"/>
            <a:ext cx="2972745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altLang="en-US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C</a:t>
            </a:r>
            <a:r>
              <a:rPr lang="ru-RU" altLang="en-US" sz="1200" spc="300" dirty="0" err="1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оздайте</a:t>
            </a:r>
            <a:r>
              <a:rPr lang="ru-RU" altLang="en-US" sz="1200" spc="300" dirty="0">
                <a:solidFill>
                  <a:schemeClr val="bg1"/>
                </a:solidFill>
                <a:latin typeface="Lato"/>
                <a:ea typeface="Lato Light" panose="020F0502020204030203" pitchFamily="34" charset="0"/>
                <a:cs typeface="Lato Light" panose="020F0502020204030203" pitchFamily="34" charset="0"/>
              </a:rPr>
              <a:t> объект для нахождения общего рейтинга топ 50 продавцов за всю историю продаж, где рейтинг определяется количеством баллов за количество продаж в день (10 и более продаж – 3 балла, 5-10 – 2 балла, меньше 5 – 1 балл). </a:t>
            </a:r>
            <a:endParaRPr lang="en-US" altLang="en-US" sz="1200" spc="300" dirty="0">
              <a:solidFill>
                <a:schemeClr val="bg1"/>
              </a:solidFill>
              <a:latin typeface="Lato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591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0" y="-12273"/>
            <a:ext cx="4071880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/>
          <p:nvPr/>
        </p:nvCxnSpPr>
        <p:spPr>
          <a:xfrm flipH="1">
            <a:off x="9582" y="1190502"/>
            <a:ext cx="4076700" cy="137974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744722" y="-12273"/>
            <a:ext cx="1771743" cy="6858001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4A0076B-6BAF-46D3-B408-CE8BC9345C35}"/>
              </a:ext>
            </a:extLst>
          </p:cNvPr>
          <p:cNvSpPr txBox="1"/>
          <p:nvPr/>
        </p:nvSpPr>
        <p:spPr bwMode="auto">
          <a:xfrm>
            <a:off x="202184" y="1676575"/>
            <a:ext cx="27696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Создание пакетов 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ETL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8C1FFC-6A39-49B8-8A34-0D3B269E7F38}"/>
              </a:ext>
            </a:extLst>
          </p:cNvPr>
          <p:cNvSpPr txBox="1"/>
          <p:nvPr/>
        </p:nvSpPr>
        <p:spPr>
          <a:xfrm>
            <a:off x="4124822" y="196815"/>
            <a:ext cx="8019538" cy="166199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Создайте SSIS пакет для добавления 10 новых строк в таблицу ФАКТОВ.</a:t>
            </a:r>
          </a:p>
          <a:p>
            <a:pPr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•Написать запрос, где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заджойнить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все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дименшены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и факт. Все внешние ключи заменить на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альтенативные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из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дименшена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(например,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product_id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на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product_name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и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тд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).</a:t>
            </a:r>
          </a:p>
          <a:p>
            <a:pPr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•Этот запрос будет источником для SSIS пакета. Назначение – таблица фактов в вашей базе.</a:t>
            </a:r>
            <a:endParaRPr lang="en-US" sz="1200" dirty="0">
              <a:solidFill>
                <a:srgbClr val="62BEA7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•В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Visual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sz="1200" dirty="0" err="1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Studio</a:t>
            </a:r>
            <a:r>
              <a:rPr lang="ru-RU" sz="1200" dirty="0">
                <a:solidFill>
                  <a:srgbClr val="62BEA7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с помощью оператора «Уточняющий запрос» замените все альтернативные ключи первичными. На выходе должны получиться строки такого же вида, что уже существуют в таблице фактов</a:t>
            </a: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4BDCE872-F956-4EAE-B5EE-50995CD6AF20}"/>
              </a:ext>
            </a:extLst>
          </p:cNvPr>
          <p:cNvCxnSpPr>
            <a:cxnSpLocks/>
          </p:cNvCxnSpPr>
          <p:nvPr/>
        </p:nvCxnSpPr>
        <p:spPr>
          <a:xfrm flipH="1" flipV="1">
            <a:off x="444390" y="1"/>
            <a:ext cx="2978339" cy="6870272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191D59C-E950-4A76-A153-1BB8156FED87}"/>
              </a:ext>
            </a:extLst>
          </p:cNvPr>
          <p:cNvSpPr txBox="1"/>
          <p:nvPr/>
        </p:nvSpPr>
        <p:spPr>
          <a:xfrm>
            <a:off x="202184" y="3030965"/>
            <a:ext cx="3439952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как же мы молились на эти зеленые галочки ….</a:t>
            </a:r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9633051C-55CF-443C-AB8E-D46BD27F27E9}"/>
              </a:ext>
            </a:extLst>
          </p:cNvPr>
          <p:cNvPicPr/>
          <p:nvPr/>
        </p:nvPicPr>
        <p:blipFill rotWithShape="1">
          <a:blip r:embed="rId2"/>
          <a:srcRect t="9814" r="81240" b="61850"/>
          <a:stretch/>
        </p:blipFill>
        <p:spPr bwMode="auto">
          <a:xfrm>
            <a:off x="2337467" y="5050522"/>
            <a:ext cx="1952609" cy="1611182"/>
          </a:xfrm>
          <a:prstGeom prst="rect">
            <a:avLst/>
          </a:prstGeom>
          <a:ln>
            <a:solidFill>
              <a:srgbClr val="06111A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F72900-4637-4C52-819F-286BEB513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58" y="2527114"/>
            <a:ext cx="6024367" cy="3935231"/>
          </a:xfrm>
          <a:prstGeom prst="rect">
            <a:avLst/>
          </a:prstGeom>
          <a:ln w="12700">
            <a:solidFill>
              <a:srgbClr val="06111A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B9FA91-B4C1-42DE-9C96-5AD8FDB1AB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19" t="22206" r="31250" b="21112"/>
          <a:stretch/>
        </p:blipFill>
        <p:spPr>
          <a:xfrm>
            <a:off x="6753534" y="1880375"/>
            <a:ext cx="4744576" cy="4041516"/>
          </a:xfrm>
          <a:prstGeom prst="rect">
            <a:avLst/>
          </a:prstGeom>
          <a:ln w="12700">
            <a:solidFill>
              <a:srgbClr val="06111A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C3A1F1A-EE6C-44B4-8E60-252A11E40D2A}"/>
              </a:ext>
            </a:extLst>
          </p:cNvPr>
          <p:cNvSpPr txBox="1"/>
          <p:nvPr/>
        </p:nvSpPr>
        <p:spPr bwMode="auto">
          <a:xfrm>
            <a:off x="-50911" y="434614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6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217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1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1FE1EA2-36C9-4384-A1B8-1BDB6E46D9EC}"/>
              </a:ext>
            </a:extLst>
          </p:cNvPr>
          <p:cNvSpPr/>
          <p:nvPr/>
        </p:nvSpPr>
        <p:spPr>
          <a:xfrm>
            <a:off x="9582" y="0"/>
            <a:ext cx="4019493" cy="6858000"/>
          </a:xfrm>
          <a:prstGeom prst="rect">
            <a:avLst/>
          </a:prstGeom>
          <a:gradFill flip="none" rotWithShape="1">
            <a:gsLst>
              <a:gs pos="56000">
                <a:srgbClr val="20537F">
                  <a:alpha val="80000"/>
                </a:srgbClr>
              </a:gs>
              <a:gs pos="0">
                <a:schemeClr val="tx1"/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8C73CC9F-69FC-4AF0-A139-678EC6317AFF}"/>
              </a:ext>
            </a:extLst>
          </p:cNvPr>
          <p:cNvCxnSpPr>
            <a:cxnSpLocks/>
          </p:cNvCxnSpPr>
          <p:nvPr/>
        </p:nvCxnSpPr>
        <p:spPr>
          <a:xfrm flipH="1">
            <a:off x="9582" y="12272"/>
            <a:ext cx="7410393" cy="2557976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019C518E-B98B-4FED-A2D5-5DD1A371267B}"/>
              </a:ext>
            </a:extLst>
          </p:cNvPr>
          <p:cNvCxnSpPr>
            <a:cxnSpLocks/>
          </p:cNvCxnSpPr>
          <p:nvPr/>
        </p:nvCxnSpPr>
        <p:spPr>
          <a:xfrm flipV="1">
            <a:off x="1280425" y="-12272"/>
            <a:ext cx="2236040" cy="6565472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4A0076B-6BAF-46D3-B408-CE8BC9345C35}"/>
              </a:ext>
            </a:extLst>
          </p:cNvPr>
          <p:cNvSpPr txBox="1"/>
          <p:nvPr/>
        </p:nvSpPr>
        <p:spPr bwMode="auto">
          <a:xfrm>
            <a:off x="287909" y="1630791"/>
            <a:ext cx="20076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Визуализация данных</a:t>
            </a:r>
          </a:p>
          <a:p>
            <a:pPr>
              <a:defRPr/>
            </a:pP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в </a:t>
            </a:r>
            <a:r>
              <a:rPr lang="ru-RU" spc="300" dirty="0" err="1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Power</a:t>
            </a:r>
            <a:r>
              <a:rPr lang="ru-RU" spc="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BI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B5BD99-004C-442D-AA2A-BE2F9480DFC0}"/>
              </a:ext>
            </a:extLst>
          </p:cNvPr>
          <p:cNvSpPr txBox="1"/>
          <p:nvPr/>
        </p:nvSpPr>
        <p:spPr>
          <a:xfrm>
            <a:off x="205436" y="4571860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Меры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4D9983-3F98-4E5E-AC1D-33D008F5E39E}"/>
              </a:ext>
            </a:extLst>
          </p:cNvPr>
          <p:cNvSpPr txBox="1"/>
          <p:nvPr/>
        </p:nvSpPr>
        <p:spPr>
          <a:xfrm>
            <a:off x="205436" y="5245042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Фильтры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25E91E-DF13-4E0F-A1A8-CE8A0F1D080E}"/>
              </a:ext>
            </a:extLst>
          </p:cNvPr>
          <p:cNvSpPr txBox="1"/>
          <p:nvPr/>
        </p:nvSpPr>
        <p:spPr>
          <a:xfrm>
            <a:off x="205436" y="5581632"/>
            <a:ext cx="2452006" cy="77348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Условное форматирование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BD97F41-5FFE-4AA0-A933-BF4A6E390A95}"/>
              </a:ext>
            </a:extLst>
          </p:cNvPr>
          <p:cNvSpPr txBox="1"/>
          <p:nvPr/>
        </p:nvSpPr>
        <p:spPr>
          <a:xfrm>
            <a:off x="205436" y="3855028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Вычисляемые поля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E95EB8-0903-4724-949E-5445DA829CFB}"/>
              </a:ext>
            </a:extLst>
          </p:cNvPr>
          <p:cNvSpPr txBox="1"/>
          <p:nvPr/>
        </p:nvSpPr>
        <p:spPr>
          <a:xfrm>
            <a:off x="205436" y="4908451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Сортировки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6FD560-73E1-4022-A044-E90C0A1196F6}"/>
              </a:ext>
            </a:extLst>
          </p:cNvPr>
          <p:cNvSpPr txBox="1"/>
          <p:nvPr/>
        </p:nvSpPr>
        <p:spPr>
          <a:xfrm>
            <a:off x="205436" y="4235269"/>
            <a:ext cx="2452006" cy="404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ts val="1200"/>
              </a:spcBef>
              <a:buClr>
                <a:srgbClr val="27AB9E"/>
              </a:buClr>
              <a:buSzPct val="150000"/>
              <a:defRPr/>
            </a:pPr>
            <a:r>
              <a:rPr lang="ru-RU" sz="1200" spc="3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Кнопки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31DE69A-48C3-4852-B882-E3C8E0B218C4}"/>
              </a:ext>
            </a:extLst>
          </p:cNvPr>
          <p:cNvCxnSpPr>
            <a:cxnSpLocks/>
          </p:cNvCxnSpPr>
          <p:nvPr/>
        </p:nvCxnSpPr>
        <p:spPr>
          <a:xfrm flipH="1" flipV="1">
            <a:off x="444390" y="1"/>
            <a:ext cx="2978339" cy="6870272"/>
          </a:xfrm>
          <a:prstGeom prst="line">
            <a:avLst/>
          </a:prstGeom>
          <a:ln w="19050">
            <a:solidFill>
              <a:srgbClr val="0B1E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C3A1F1A-EE6C-44B4-8E60-252A11E40D2A}"/>
              </a:ext>
            </a:extLst>
          </p:cNvPr>
          <p:cNvSpPr txBox="1"/>
          <p:nvPr/>
        </p:nvSpPr>
        <p:spPr bwMode="auto">
          <a:xfrm>
            <a:off x="-41017" y="433385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7200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7</a:t>
            </a:r>
            <a:endParaRPr lang="en-US" sz="7200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2D6C841-E408-4775-92CA-72D9CD1FD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1" t="15000" r="21641" b="10141"/>
          <a:stretch/>
        </p:blipFill>
        <p:spPr>
          <a:xfrm>
            <a:off x="2779416" y="875501"/>
            <a:ext cx="9207148" cy="516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44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1005</Words>
  <Application>Microsoft Office PowerPoint</Application>
  <PresentationFormat>Широкоэкранный</PresentationFormat>
  <Paragraphs>151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Calibri</vt:lpstr>
      <vt:lpstr>Lato</vt:lpstr>
      <vt:lpstr>Lato Black</vt:lpstr>
      <vt:lpstr>Lato Light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LDDX</dc:creator>
  <cp:lastModifiedBy>User</cp:lastModifiedBy>
  <cp:revision>435</cp:revision>
  <dcterms:created xsi:type="dcterms:W3CDTF">2018-02-15T12:13:41Z</dcterms:created>
  <dcterms:modified xsi:type="dcterms:W3CDTF">2024-03-19T18:55:06Z</dcterms:modified>
</cp:coreProperties>
</file>

<file path=docProps/thumbnail.jpeg>
</file>